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gXyBHIz8IhKpugJmDNz/u0eOiC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184131-1C4E-41C2-8E86-DDF23F0EC877}">
  <a:tblStyle styleId="{52184131-1C4E-41C2-8E86-DDF23F0EC87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6b75d382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a6b75d382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70485a8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a70485a81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3d061fdd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63d061fdd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3d061fdd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63d061fdd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3d061fdd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63d061fdd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3d061fdd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63d061fdd5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3d061fdd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63d061fdd5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3d061fd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63d061fdd5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a70485a81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a70485a81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a70485a81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2a70485a813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70880b1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a70880b1b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4"/>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 name="Google Shape;12;p14"/>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3" name="Google Shape;13;p14"/>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4" name="Google Shape;14;p14"/>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sp>
        <p:nvSpPr>
          <p:cNvPr id="102" name="Google Shape;102;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23"/>
          <p:cNvGrpSpPr/>
          <p:nvPr/>
        </p:nvGrpSpPr>
        <p:grpSpPr>
          <a:xfrm>
            <a:off x="830392" y="1191256"/>
            <a:ext cx="745763" cy="45826"/>
            <a:chOff x="4580561" y="2589004"/>
            <a:chExt cx="1064464" cy="25200"/>
          </a:xfrm>
        </p:grpSpPr>
        <p:sp>
          <p:nvSpPr>
            <p:cNvPr id="104" name="Google Shape;104;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 name="Google Shape;106;p2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07" name="Google Shape;107;p2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8" name="Google Shape;108;p2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9" name="Google Shape;109;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23"/>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 name="Google Shape;111;p23"/>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12" name="Google Shape;112;p23"/>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3" name="Google Shape;113;p23"/>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24"/>
          <p:cNvGrpSpPr/>
          <p:nvPr/>
        </p:nvGrpSpPr>
        <p:grpSpPr>
          <a:xfrm>
            <a:off x="830392" y="1191256"/>
            <a:ext cx="745763" cy="45826"/>
            <a:chOff x="4580561" y="2589004"/>
            <a:chExt cx="1064464" cy="25200"/>
          </a:xfrm>
        </p:grpSpPr>
        <p:sp>
          <p:nvSpPr>
            <p:cNvPr id="117" name="Google Shape;117;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2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20" name="Google Shape;120;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24"/>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2" name="Google Shape;122;p24"/>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3" name="Google Shape;123;p24"/>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4" name="Google Shape;124;p24"/>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grpSp>
        <p:nvGrpSpPr>
          <p:cNvPr id="126" name="Google Shape;126;p25"/>
          <p:cNvGrpSpPr/>
          <p:nvPr/>
        </p:nvGrpSpPr>
        <p:grpSpPr>
          <a:xfrm>
            <a:off x="830392" y="4169130"/>
            <a:ext cx="745763" cy="45826"/>
            <a:chOff x="4580561" y="2589004"/>
            <a:chExt cx="1064464" cy="25200"/>
          </a:xfrm>
        </p:grpSpPr>
        <p:sp>
          <p:nvSpPr>
            <p:cNvPr id="127" name="Google Shape;127;p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25"/>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30" name="Google Shape;130;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25"/>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 name="Google Shape;132;p25"/>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33" name="Google Shape;133;p25"/>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4" name="Google Shape;134;p25"/>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 name="Shape 135"/>
        <p:cNvGrpSpPr/>
        <p:nvPr/>
      </p:nvGrpSpPr>
      <p:grpSpPr>
        <a:xfrm>
          <a:off x="0" y="0"/>
          <a:ext cx="0" cy="0"/>
          <a:chOff x="0" y="0"/>
          <a:chExt cx="0" cy="0"/>
        </a:xfrm>
      </p:grpSpPr>
      <p:sp>
        <p:nvSpPr>
          <p:cNvPr id="136" name="Google Shape;136;p2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 name="Google Shape;137;p26"/>
          <p:cNvGrpSpPr/>
          <p:nvPr/>
        </p:nvGrpSpPr>
        <p:grpSpPr>
          <a:xfrm>
            <a:off x="830392" y="1191256"/>
            <a:ext cx="745763" cy="45826"/>
            <a:chOff x="4580561" y="2589004"/>
            <a:chExt cx="1064464" cy="25200"/>
          </a:xfrm>
        </p:grpSpPr>
        <p:sp>
          <p:nvSpPr>
            <p:cNvPr id="138" name="Google Shape;138;p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2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41" name="Google Shape;141;p2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42" name="Google Shape;142;p26"/>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3" name="Google Shape;143;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26"/>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26"/>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46" name="Google Shape;146;p26"/>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47" name="Google Shape;147;p26"/>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sp>
        <p:nvSpPr>
          <p:cNvPr id="149" name="Google Shape;149;p27"/>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50" name="Google Shape;150;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51" name="Google Shape;151;p27"/>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2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3" name="Google Shape;153;p2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4" name="Google Shape;154;p2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5" name="Shape 155"/>
        <p:cNvGrpSpPr/>
        <p:nvPr/>
      </p:nvGrpSpPr>
      <p:grpSpPr>
        <a:xfrm>
          <a:off x="0" y="0"/>
          <a:ext cx="0" cy="0"/>
          <a:chOff x="0" y="0"/>
          <a:chExt cx="0" cy="0"/>
        </a:xfrm>
      </p:grpSpPr>
      <p:grpSp>
        <p:nvGrpSpPr>
          <p:cNvPr id="156" name="Google Shape;156;p28"/>
          <p:cNvGrpSpPr/>
          <p:nvPr/>
        </p:nvGrpSpPr>
        <p:grpSpPr>
          <a:xfrm>
            <a:off x="830392" y="4169130"/>
            <a:ext cx="745763" cy="45826"/>
            <a:chOff x="4580561" y="2589004"/>
            <a:chExt cx="1064464" cy="25200"/>
          </a:xfrm>
        </p:grpSpPr>
        <p:sp>
          <p:nvSpPr>
            <p:cNvPr id="157" name="Google Shape;157;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28"/>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60" name="Google Shape;160;p28"/>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61" name="Google Shape;161;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28"/>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8"/>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64" name="Google Shape;164;p28"/>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65" name="Google Shape;165;p28"/>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66" name="Shape 166"/>
        <p:cNvGrpSpPr/>
        <p:nvPr/>
      </p:nvGrpSpPr>
      <p:grpSpPr>
        <a:xfrm>
          <a:off x="0" y="0"/>
          <a:ext cx="0" cy="0"/>
          <a:chOff x="0" y="0"/>
          <a:chExt cx="0" cy="0"/>
        </a:xfrm>
      </p:grpSpPr>
      <p:sp>
        <p:nvSpPr>
          <p:cNvPr id="167" name="Google Shape;167;p29"/>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168" name="Google Shape;168;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Confidencial</a:t>
            </a:r>
            <a:endParaRPr b="1" i="0" sz="600" u="none" cap="none" strike="noStrike">
              <a:solidFill>
                <a:srgbClr val="FFFFFF"/>
              </a:solidFill>
              <a:latin typeface="Raleway"/>
              <a:ea typeface="Raleway"/>
              <a:cs typeface="Raleway"/>
              <a:sym typeface="Raleway"/>
            </a:endParaRPr>
          </a:p>
        </p:txBody>
      </p:sp>
      <p:sp>
        <p:nvSpPr>
          <p:cNvPr id="170" name="Google Shape;170;p29"/>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Personalizado para </a:t>
            </a:r>
            <a:r>
              <a:rPr b="1" i="0" lang="en-US" sz="600" u="none" cap="none" strike="noStrike">
                <a:solidFill>
                  <a:srgbClr val="FFFFFF"/>
                </a:solidFill>
                <a:latin typeface="Raleway"/>
                <a:ea typeface="Raleway"/>
                <a:cs typeface="Raleway"/>
                <a:sym typeface="Raleway"/>
              </a:rPr>
              <a:t>Nombre de la empresa</a:t>
            </a:r>
            <a:endParaRPr b="0" i="0" sz="600" u="none" cap="none" strike="noStrike">
              <a:solidFill>
                <a:srgbClr val="FFFFFF"/>
              </a:solidFill>
              <a:latin typeface="Raleway"/>
              <a:ea typeface="Raleway"/>
              <a:cs typeface="Raleway"/>
              <a:sym typeface="Raleway"/>
            </a:endParaRPr>
          </a:p>
        </p:txBody>
      </p:sp>
      <p:sp>
        <p:nvSpPr>
          <p:cNvPr id="171" name="Google Shape;171;p29"/>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FFFFFF"/>
                </a:solidFill>
                <a:latin typeface="Raleway"/>
                <a:ea typeface="Raleway"/>
                <a:cs typeface="Raleway"/>
                <a:sym typeface="Raleway"/>
              </a:rPr>
              <a:t>Versión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15"/>
          <p:cNvGrpSpPr/>
          <p:nvPr/>
        </p:nvGrpSpPr>
        <p:grpSpPr>
          <a:xfrm>
            <a:off x="830392" y="1191256"/>
            <a:ext cx="745763" cy="45826"/>
            <a:chOff x="4580561" y="2589004"/>
            <a:chExt cx="1064464" cy="25200"/>
          </a:xfrm>
        </p:grpSpPr>
        <p:sp>
          <p:nvSpPr>
            <p:cNvPr id="18" name="Google Shape;18;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 name="Google Shape;20;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1" name="Google Shape;21;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2" name="Google Shape;22;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15"/>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 name="Google Shape;24;p1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25" name="Google Shape;25;p1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26" name="Google Shape;26;p1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27" name="Shape 27"/>
        <p:cNvGrpSpPr/>
        <p:nvPr/>
      </p:nvGrpSpPr>
      <p:grpSpPr>
        <a:xfrm>
          <a:off x="0" y="0"/>
          <a:ext cx="0" cy="0"/>
          <a:chOff x="0" y="0"/>
          <a:chExt cx="0" cy="0"/>
        </a:xfrm>
      </p:grpSpPr>
      <p:grpSp>
        <p:nvGrpSpPr>
          <p:cNvPr id="28" name="Google Shape;28;p16"/>
          <p:cNvGrpSpPr/>
          <p:nvPr/>
        </p:nvGrpSpPr>
        <p:grpSpPr>
          <a:xfrm>
            <a:off x="830392" y="1191256"/>
            <a:ext cx="745763" cy="45826"/>
            <a:chOff x="4580561" y="2589004"/>
            <a:chExt cx="1064464" cy="25200"/>
          </a:xfrm>
        </p:grpSpPr>
        <p:sp>
          <p:nvSpPr>
            <p:cNvPr id="29" name="Google Shape;29;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 name="Google Shape;31;p16"/>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2" name="Google Shape;32;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6"/>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 name="Google Shape;34;p16"/>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35" name="Google Shape;35;p16"/>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36" name="Google Shape;36;p16"/>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p17"/>
          <p:cNvGrpSpPr/>
          <p:nvPr/>
        </p:nvGrpSpPr>
        <p:grpSpPr>
          <a:xfrm>
            <a:off x="830392" y="1191256"/>
            <a:ext cx="745763" cy="45826"/>
            <a:chOff x="4580561" y="2589004"/>
            <a:chExt cx="1064464" cy="25200"/>
          </a:xfrm>
        </p:grpSpPr>
        <p:sp>
          <p:nvSpPr>
            <p:cNvPr id="40" name="Google Shape;4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1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3" name="Google Shape;43;p1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4" name="Google Shape;44;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17"/>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 name="Google Shape;46;p1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47" name="Google Shape;47;p1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48" name="Google Shape;48;p1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 name="Shape 49"/>
        <p:cNvGrpSpPr/>
        <p:nvPr/>
      </p:nvGrpSpPr>
      <p:grpSpPr>
        <a:xfrm>
          <a:off x="0" y="0"/>
          <a:ext cx="0" cy="0"/>
          <a:chOff x="0" y="0"/>
          <a:chExt cx="0" cy="0"/>
        </a:xfrm>
      </p:grpSpPr>
      <p:pic>
        <p:nvPicPr>
          <p:cNvPr descr="shutterstock_429987889_edited.jpg" id="50" name="Google Shape;50;p18"/>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51" name="Google Shape;51;p1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18"/>
          <p:cNvGrpSpPr/>
          <p:nvPr/>
        </p:nvGrpSpPr>
        <p:grpSpPr>
          <a:xfrm>
            <a:off x="830392" y="1191256"/>
            <a:ext cx="745763" cy="45826"/>
            <a:chOff x="4580561" y="2589004"/>
            <a:chExt cx="1064464" cy="25200"/>
          </a:xfrm>
        </p:grpSpPr>
        <p:sp>
          <p:nvSpPr>
            <p:cNvPr id="53" name="Google Shape;53;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18"/>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56" name="Google Shape;56;p18"/>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7" name="Google Shape;57;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1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Confidencial</a:t>
            </a:r>
            <a:endParaRPr b="1" i="0" sz="600" u="none" cap="none" strike="noStrike">
              <a:solidFill>
                <a:srgbClr val="000000"/>
              </a:solidFill>
              <a:latin typeface="Raleway"/>
              <a:ea typeface="Raleway"/>
              <a:cs typeface="Raleway"/>
              <a:sym typeface="Raleway"/>
            </a:endParaRPr>
          </a:p>
        </p:txBody>
      </p:sp>
      <p:sp>
        <p:nvSpPr>
          <p:cNvPr id="59" name="Google Shape;59;p18"/>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Personalizado para </a:t>
            </a:r>
            <a:r>
              <a:rPr b="1" i="0" lang="en-US" sz="600" u="none" cap="none" strike="noStrike">
                <a:solidFill>
                  <a:srgbClr val="000000"/>
                </a:solidFill>
                <a:latin typeface="Raleway"/>
                <a:ea typeface="Raleway"/>
                <a:cs typeface="Raleway"/>
                <a:sym typeface="Raleway"/>
              </a:rPr>
              <a:t>Nombre de la empresa</a:t>
            </a:r>
            <a:endParaRPr b="0" i="0" sz="600" u="none" cap="none" strike="noStrike">
              <a:solidFill>
                <a:srgbClr val="000000"/>
              </a:solidFill>
              <a:latin typeface="Raleway"/>
              <a:ea typeface="Raleway"/>
              <a:cs typeface="Raleway"/>
              <a:sym typeface="Raleway"/>
            </a:endParaRPr>
          </a:p>
        </p:txBody>
      </p:sp>
      <p:sp>
        <p:nvSpPr>
          <p:cNvPr id="60" name="Google Shape;60;p1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Raleway"/>
                <a:ea typeface="Raleway"/>
                <a:cs typeface="Raleway"/>
                <a:sym typeface="Raleway"/>
              </a:rPr>
              <a:t>Versión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61" name="Shape 61"/>
        <p:cNvGrpSpPr/>
        <p:nvPr/>
      </p:nvGrpSpPr>
      <p:grpSpPr>
        <a:xfrm>
          <a:off x="0" y="0"/>
          <a:ext cx="0" cy="0"/>
          <a:chOff x="0" y="0"/>
          <a:chExt cx="0" cy="0"/>
        </a:xfrm>
      </p:grpSpPr>
      <p:pic>
        <p:nvPicPr>
          <p:cNvPr descr="shutterstock_429987889_edited.jpg" id="62" name="Google Shape;62;p19"/>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63" name="Google Shape;63;p1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19"/>
          <p:cNvGrpSpPr/>
          <p:nvPr/>
        </p:nvGrpSpPr>
        <p:grpSpPr>
          <a:xfrm>
            <a:off x="830392" y="1191256"/>
            <a:ext cx="745763" cy="45826"/>
            <a:chOff x="4580561" y="2589004"/>
            <a:chExt cx="1064464" cy="25200"/>
          </a:xfrm>
        </p:grpSpPr>
        <p:sp>
          <p:nvSpPr>
            <p:cNvPr id="65" name="Google Shape;65;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1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68" name="Google Shape;68;p1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9" name="Google Shape;69;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9"/>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 name="Google Shape;71;p1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72" name="Google Shape;72;p1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73" name="Google Shape;73;p1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grpSp>
        <p:nvGrpSpPr>
          <p:cNvPr id="75" name="Google Shape;75;p20"/>
          <p:cNvGrpSpPr/>
          <p:nvPr/>
        </p:nvGrpSpPr>
        <p:grpSpPr>
          <a:xfrm>
            <a:off x="830392" y="1191256"/>
            <a:ext cx="745763" cy="45826"/>
            <a:chOff x="4580561" y="2589004"/>
            <a:chExt cx="1064464" cy="25200"/>
          </a:xfrm>
        </p:grpSpPr>
        <p:sp>
          <p:nvSpPr>
            <p:cNvPr id="76" name="Google Shape;76;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2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79" name="Google Shape;79;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20"/>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 name="Google Shape;81;p20"/>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82" name="Google Shape;82;p20"/>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83" name="Google Shape;83;p20"/>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84" name="Shape 84"/>
        <p:cNvGrpSpPr/>
        <p:nvPr/>
      </p:nvGrpSpPr>
      <p:grpSpPr>
        <a:xfrm>
          <a:off x="0" y="0"/>
          <a:ext cx="0" cy="0"/>
          <a:chOff x="0" y="0"/>
          <a:chExt cx="0" cy="0"/>
        </a:xfrm>
      </p:grpSpPr>
      <p:sp>
        <p:nvSpPr>
          <p:cNvPr id="85" name="Google Shape;85;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21"/>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 name="Google Shape;88;p21"/>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89" name="Google Shape;89;p21"/>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0" name="Google Shape;90;p21"/>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91" name="Google Shape;91;p21"/>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2" name="Shape 92"/>
        <p:cNvGrpSpPr/>
        <p:nvPr/>
      </p:nvGrpSpPr>
      <p:grpSpPr>
        <a:xfrm>
          <a:off x="0" y="0"/>
          <a:ext cx="0" cy="0"/>
          <a:chOff x="0" y="0"/>
          <a:chExt cx="0" cy="0"/>
        </a:xfrm>
      </p:grpSpPr>
      <p:pic>
        <p:nvPicPr>
          <p:cNvPr descr="shutterstock_31891705.jpg" id="93" name="Google Shape;93;p22"/>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94" name="Google Shape;94;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22"/>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 name="Google Shape;97;p22"/>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98" name="Google Shape;98;p22"/>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9" name="Google Shape;99;p22"/>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00" name="Google Shape;100;p22"/>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huoyang1213.me/WIDERFACE/" TargetMode="External"/><Relationship Id="rId4" Type="http://schemas.openxmlformats.org/officeDocument/2006/relationships/hyperlink" Target="https://github.com/chinmaykumar06/face-detection-yolov3-keras" TargetMode="External"/><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24.png"/><Relationship Id="rId7"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28.png"/><Relationship Id="rId7" Type="http://schemas.openxmlformats.org/officeDocument/2006/relationships/image" Target="../media/image8.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58999"/>
          </a:blip>
          <a:stretch>
            <a:fillRect/>
          </a:stretch>
        </a:blipFill>
      </p:bgPr>
    </p:bg>
    <p:spTree>
      <p:nvGrpSpPr>
        <p:cNvPr id="175" name="Shape 175"/>
        <p:cNvGrpSpPr/>
        <p:nvPr/>
      </p:nvGrpSpPr>
      <p:grpSpPr>
        <a:xfrm>
          <a:off x="0" y="0"/>
          <a:ext cx="0" cy="0"/>
          <a:chOff x="0" y="0"/>
          <a:chExt cx="0" cy="0"/>
        </a:xfrm>
      </p:grpSpPr>
      <p:sp>
        <p:nvSpPr>
          <p:cNvPr id="176" name="Google Shape;176;p1"/>
          <p:cNvSpPr txBox="1"/>
          <p:nvPr/>
        </p:nvSpPr>
        <p:spPr>
          <a:xfrm>
            <a:off x="611505" y="195580"/>
            <a:ext cx="7889240" cy="53530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US" sz="3600" u="none" cap="none" strike="noStrike">
                <a:solidFill>
                  <a:srgbClr val="C1D9E9"/>
                </a:solidFill>
                <a:latin typeface="Raleway"/>
                <a:ea typeface="Raleway"/>
                <a:cs typeface="Raleway"/>
                <a:sym typeface="Raleway"/>
              </a:rPr>
              <a:t>DRIVER DROWSINESS DETECTION</a:t>
            </a:r>
            <a:endParaRPr b="1" i="0" sz="3600" u="none" cap="none" strike="noStrike">
              <a:solidFill>
                <a:srgbClr val="C1D9E9"/>
              </a:solidFill>
              <a:latin typeface="Raleway"/>
              <a:ea typeface="Raleway"/>
              <a:cs typeface="Raleway"/>
              <a:sym typeface="Raleway"/>
            </a:endParaRPr>
          </a:p>
        </p:txBody>
      </p:sp>
      <p:sp>
        <p:nvSpPr>
          <p:cNvPr id="177" name="Google Shape;177;p1"/>
          <p:cNvSpPr txBox="1"/>
          <p:nvPr/>
        </p:nvSpPr>
        <p:spPr>
          <a:xfrm>
            <a:off x="1908400" y="4333725"/>
            <a:ext cx="5488800" cy="39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600"/>
              <a:buFont typeface="Raleway"/>
              <a:buNone/>
            </a:pPr>
            <a:r>
              <a:rPr b="1" i="0" lang="en-US" sz="2400" u="none" cap="none" strike="noStrike">
                <a:solidFill>
                  <a:schemeClr val="dk2"/>
                </a:solidFill>
                <a:latin typeface="Raleway"/>
                <a:ea typeface="Raleway"/>
                <a:cs typeface="Raleway"/>
                <a:sym typeface="Raleway"/>
              </a:rPr>
              <a:t>Darío Navarro - Carlos Montiel</a:t>
            </a:r>
            <a:endParaRPr b="1" i="0" sz="2400" u="none" cap="none" strike="noStrike">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a6b75d3826_0_4"/>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6.</a:t>
            </a:r>
            <a:r>
              <a:rPr lang="en-US" sz="2400"/>
              <a:t>3</a:t>
            </a:r>
            <a:r>
              <a:rPr lang="en-US" sz="2400">
                <a:solidFill>
                  <a:schemeClr val="dk2"/>
                </a:solidFill>
              </a:rPr>
              <a:t>. Preprocesamiento previo </a:t>
            </a:r>
            <a:r>
              <a:rPr lang="en-US" sz="2400"/>
              <a:t>(YoloV3)</a:t>
            </a:r>
            <a:endParaRPr sz="2400">
              <a:solidFill>
                <a:schemeClr val="dk2"/>
              </a:solidFill>
            </a:endParaRPr>
          </a:p>
        </p:txBody>
      </p:sp>
      <p:sp>
        <p:nvSpPr>
          <p:cNvPr id="244" name="Google Shape;244;g2a6b75d3826_0_4"/>
          <p:cNvSpPr txBox="1"/>
          <p:nvPr>
            <p:ph idx="1" type="body"/>
          </p:nvPr>
        </p:nvSpPr>
        <p:spPr>
          <a:xfrm>
            <a:off x="467995" y="1275080"/>
            <a:ext cx="7688700" cy="1150500"/>
          </a:xfrm>
          <a:prstGeom prst="rect">
            <a:avLst/>
          </a:prstGeom>
          <a:noFill/>
          <a:ln>
            <a:noFill/>
          </a:ln>
        </p:spPr>
        <p:txBody>
          <a:bodyPr anchorCtr="0" anchor="t" bIns="91425" lIns="91425" spcFirstLastPara="1" rIns="91425" wrap="square" tIns="91425">
            <a:noAutofit/>
          </a:bodyPr>
          <a:lstStyle/>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Se obtiene un modelo entrenado sobre el datas</a:t>
            </a:r>
            <a:r>
              <a:rPr lang="en-US" sz="1200">
                <a:solidFill>
                  <a:schemeClr val="dk2"/>
                </a:solidFill>
                <a:highlight>
                  <a:schemeClr val="lt1"/>
                </a:highlight>
                <a:latin typeface="Roboto"/>
                <a:ea typeface="Roboto"/>
                <a:cs typeface="Roboto"/>
                <a:sym typeface="Roboto"/>
              </a:rPr>
              <a:t>et </a:t>
            </a:r>
            <a:r>
              <a:rPr lang="en-US" sz="1200" u="sng">
                <a:solidFill>
                  <a:schemeClr val="hlink"/>
                </a:solidFill>
                <a:highlight>
                  <a:schemeClr val="lt1"/>
                </a:highlight>
                <a:latin typeface="Roboto"/>
                <a:ea typeface="Roboto"/>
                <a:cs typeface="Roboto"/>
                <a:sym typeface="Roboto"/>
                <a:hlinkClick r:id="rId3"/>
              </a:rPr>
              <a:t>WIDER FACE: A Face Detection Benchmark</a:t>
            </a:r>
            <a:r>
              <a:rPr lang="en-US" sz="1200">
                <a:solidFill>
                  <a:schemeClr val="dk2"/>
                </a:solidFill>
                <a:highlight>
                  <a:schemeClr val="lt1"/>
                </a:highlight>
                <a:latin typeface="Roboto"/>
                <a:ea typeface="Roboto"/>
                <a:cs typeface="Roboto"/>
                <a:sym typeface="Roboto"/>
              </a:rPr>
              <a:t> de la universidad de Hong Kong </a:t>
            </a:r>
            <a:r>
              <a:rPr lang="en-US" sz="1200">
                <a:solidFill>
                  <a:schemeClr val="dk2"/>
                </a:solidFill>
                <a:highlight>
                  <a:schemeClr val="lt1"/>
                </a:highlight>
                <a:latin typeface="Roboto"/>
                <a:ea typeface="Roboto"/>
                <a:cs typeface="Roboto"/>
                <a:sym typeface="Roboto"/>
              </a:rPr>
              <a:t>de YoloV3 para la extraccion de rostros.</a:t>
            </a:r>
            <a:endParaRPr sz="1200">
              <a:solidFill>
                <a:schemeClr val="dk2"/>
              </a:solidFill>
              <a:highlight>
                <a:schemeClr val="lt1"/>
              </a:highlight>
              <a:latin typeface="Roboto"/>
              <a:ea typeface="Roboto"/>
              <a:cs typeface="Roboto"/>
              <a:sym typeface="Roboto"/>
            </a:endParaRPr>
          </a:p>
          <a:p>
            <a:pPr indent="-273050" lvl="0" marL="425450" rtl="0" algn="l">
              <a:lnSpc>
                <a:spcPct val="115000"/>
              </a:lnSpc>
              <a:spcBef>
                <a:spcPts val="0"/>
              </a:spcBef>
              <a:spcAft>
                <a:spcPts val="0"/>
              </a:spcAft>
              <a:buClr>
                <a:schemeClr val="dk2"/>
              </a:buClr>
              <a:buSzPts val="1200"/>
              <a:buFont typeface="Roboto"/>
              <a:buChar char="•"/>
            </a:pPr>
            <a:r>
              <a:rPr lang="en-US" sz="1200">
                <a:solidFill>
                  <a:schemeClr val="dk2"/>
                </a:solidFill>
                <a:highlight>
                  <a:schemeClr val="lt1"/>
                </a:highlight>
                <a:latin typeface="Roboto"/>
                <a:ea typeface="Roboto"/>
                <a:cs typeface="Roboto"/>
                <a:sym typeface="Roboto"/>
              </a:rPr>
              <a:t>Utilizando</a:t>
            </a:r>
            <a:r>
              <a:rPr lang="en-US" sz="1200">
                <a:solidFill>
                  <a:schemeClr val="dk2"/>
                </a:solidFill>
                <a:highlight>
                  <a:schemeClr val="lt1"/>
                </a:highlight>
                <a:latin typeface="Roboto"/>
                <a:ea typeface="Roboto"/>
                <a:cs typeface="Roboto"/>
                <a:sym typeface="Roboto"/>
              </a:rPr>
              <a:t> el repo </a:t>
            </a:r>
            <a:r>
              <a:rPr lang="en-US" sz="1200" u="sng">
                <a:solidFill>
                  <a:schemeClr val="hlink"/>
                </a:solidFill>
                <a:highlight>
                  <a:schemeClr val="lt1"/>
                </a:highlight>
                <a:latin typeface="Roboto"/>
                <a:ea typeface="Roboto"/>
                <a:cs typeface="Roboto"/>
                <a:sym typeface="Roboto"/>
                <a:hlinkClick r:id="rId4"/>
              </a:rPr>
              <a:t>face-detection-yolov3-keras</a:t>
            </a:r>
            <a:r>
              <a:rPr lang="en-US" sz="1200">
                <a:solidFill>
                  <a:schemeClr val="dk2"/>
                </a:solidFill>
                <a:highlight>
                  <a:schemeClr val="lt1"/>
                </a:highlight>
                <a:latin typeface="Roboto"/>
                <a:ea typeface="Roboto"/>
                <a:cs typeface="Roboto"/>
                <a:sym typeface="Roboto"/>
              </a:rPr>
              <a:t>.</a:t>
            </a:r>
            <a:endParaRPr sz="1200">
              <a:solidFill>
                <a:schemeClr val="dk2"/>
              </a:solidFill>
              <a:highlight>
                <a:schemeClr val="lt1"/>
              </a:highlight>
              <a:latin typeface="Roboto"/>
              <a:ea typeface="Roboto"/>
              <a:cs typeface="Roboto"/>
              <a:sym typeface="Roboto"/>
            </a:endParaRPr>
          </a:p>
        </p:txBody>
      </p:sp>
      <p:pic>
        <p:nvPicPr>
          <p:cNvPr id="245" name="Google Shape;245;g2a6b75d3826_0_4"/>
          <p:cNvPicPr preferRelativeResize="0"/>
          <p:nvPr/>
        </p:nvPicPr>
        <p:blipFill>
          <a:blip r:embed="rId5">
            <a:alphaModFix/>
          </a:blip>
          <a:stretch>
            <a:fillRect/>
          </a:stretch>
        </p:blipFill>
        <p:spPr>
          <a:xfrm>
            <a:off x="1629003" y="2081025"/>
            <a:ext cx="5507824" cy="306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a70485a813_0_13"/>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6.</a:t>
            </a:r>
            <a:r>
              <a:rPr lang="en-US" sz="2400"/>
              <a:t>3</a:t>
            </a:r>
            <a:r>
              <a:rPr lang="en-US" sz="2400">
                <a:solidFill>
                  <a:schemeClr val="dk2"/>
                </a:solidFill>
              </a:rPr>
              <a:t>. Preprocesamiento previo </a:t>
            </a:r>
            <a:r>
              <a:rPr lang="en-US" sz="2400"/>
              <a:t>(YoloV3)</a:t>
            </a:r>
            <a:endParaRPr sz="2400">
              <a:solidFill>
                <a:schemeClr val="dk2"/>
              </a:solidFill>
            </a:endParaRPr>
          </a:p>
        </p:txBody>
      </p:sp>
      <p:sp>
        <p:nvSpPr>
          <p:cNvPr id="251" name="Google Shape;251;g2a70485a813_0_13"/>
          <p:cNvSpPr txBox="1"/>
          <p:nvPr>
            <p:ph idx="1" type="body"/>
          </p:nvPr>
        </p:nvSpPr>
        <p:spPr>
          <a:xfrm>
            <a:off x="467995" y="1275080"/>
            <a:ext cx="7688700" cy="1150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Roboto"/>
              <a:buChar char="•"/>
            </a:pPr>
            <a:r>
              <a:rPr lang="en-US" sz="1200">
                <a:solidFill>
                  <a:schemeClr val="dk2"/>
                </a:solidFill>
                <a:highlight>
                  <a:schemeClr val="lt1"/>
                </a:highlight>
                <a:latin typeface="Roboto"/>
                <a:ea typeface="Roboto"/>
                <a:cs typeface="Roboto"/>
                <a:sym typeface="Roboto"/>
              </a:rPr>
              <a:t>Hacemos la extraccion del rostro de la imagen sobre cada frame de nuestro dispositivo.</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En todos los casos se deberá resizear a 416x416  que es la resolución con la cual fueron entrenadas las redes a utilizar.</a:t>
            </a:r>
            <a:endParaRPr sz="1200">
              <a:solidFill>
                <a:schemeClr val="dk2"/>
              </a:solidFill>
              <a:highlight>
                <a:schemeClr val="lt1"/>
              </a:highlight>
              <a:latin typeface="Roboto"/>
              <a:ea typeface="Roboto"/>
              <a:cs typeface="Roboto"/>
              <a:sym typeface="Roboto"/>
            </a:endParaRPr>
          </a:p>
        </p:txBody>
      </p:sp>
      <p:sp>
        <p:nvSpPr>
          <p:cNvPr id="252" name="Google Shape;252;g2a70485a813_0_13"/>
          <p:cNvSpPr txBox="1"/>
          <p:nvPr/>
        </p:nvSpPr>
        <p:spPr>
          <a:xfrm>
            <a:off x="1884358" y="4638875"/>
            <a:ext cx="2145000" cy="36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600"/>
              <a:buFont typeface="Raleway"/>
              <a:buNone/>
            </a:pPr>
            <a:r>
              <a:rPr b="1" i="0" lang="en-US" sz="700" u="none" cap="none" strike="noStrike">
                <a:solidFill>
                  <a:srgbClr val="FF0000"/>
                </a:solidFill>
                <a:latin typeface="Arial"/>
                <a:ea typeface="Arial"/>
                <a:cs typeface="Arial"/>
                <a:sym typeface="Arial"/>
              </a:rPr>
              <a:t>SIN EXTRACCIÓN DE ROSTRO</a:t>
            </a:r>
            <a:endParaRPr b="1" i="0" sz="7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2600"/>
              <a:buFont typeface="Raleway"/>
              <a:buNone/>
            </a:pPr>
            <a:r>
              <a:rPr b="1" i="0" lang="en-US" sz="700" u="none" cap="none" strike="noStrike">
                <a:solidFill>
                  <a:srgbClr val="FF0000"/>
                </a:solidFill>
                <a:latin typeface="Arial"/>
                <a:ea typeface="Arial"/>
                <a:cs typeface="Arial"/>
                <a:sym typeface="Arial"/>
              </a:rPr>
              <a:t>RESOLUCIÓN ORIGINAL : 1</a:t>
            </a:r>
            <a:r>
              <a:rPr b="1" lang="en-US" sz="700">
                <a:solidFill>
                  <a:srgbClr val="FF0000"/>
                </a:solidFill>
              </a:rPr>
              <a:t>28</a:t>
            </a:r>
            <a:r>
              <a:rPr b="1" i="0" lang="en-US" sz="700" u="none" cap="none" strike="noStrike">
                <a:solidFill>
                  <a:srgbClr val="FF0000"/>
                </a:solidFill>
                <a:latin typeface="Arial"/>
                <a:ea typeface="Arial"/>
                <a:cs typeface="Arial"/>
                <a:sym typeface="Arial"/>
              </a:rPr>
              <a:t>0x</a:t>
            </a:r>
            <a:r>
              <a:rPr b="1" lang="en-US" sz="700">
                <a:solidFill>
                  <a:srgbClr val="FF0000"/>
                </a:solidFill>
              </a:rPr>
              <a:t>720</a:t>
            </a:r>
            <a:endParaRPr b="1" i="0" sz="7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2600"/>
              <a:buFont typeface="Raleway"/>
              <a:buNone/>
            </a:pPr>
            <a:r>
              <a:t/>
            </a:r>
            <a:endParaRPr b="1" i="0" sz="700" u="none" cap="none" strike="noStrike">
              <a:solidFill>
                <a:srgbClr val="FF0000"/>
              </a:solidFill>
              <a:latin typeface="Arial"/>
              <a:ea typeface="Arial"/>
              <a:cs typeface="Arial"/>
              <a:sym typeface="Arial"/>
            </a:endParaRPr>
          </a:p>
        </p:txBody>
      </p:sp>
      <p:sp>
        <p:nvSpPr>
          <p:cNvPr id="253" name="Google Shape;253;g2a70485a813_0_13"/>
          <p:cNvSpPr txBox="1"/>
          <p:nvPr/>
        </p:nvSpPr>
        <p:spPr>
          <a:xfrm>
            <a:off x="5617995" y="4385775"/>
            <a:ext cx="2145000" cy="3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600"/>
              <a:buFont typeface="Raleway"/>
              <a:buNone/>
            </a:pPr>
            <a:r>
              <a:rPr b="1" i="0" lang="en-US" sz="700" u="none" cap="none" strike="noStrike">
                <a:solidFill>
                  <a:srgbClr val="FF0000"/>
                </a:solidFill>
                <a:latin typeface="Arial"/>
                <a:ea typeface="Arial"/>
                <a:cs typeface="Arial"/>
                <a:sym typeface="Arial"/>
              </a:rPr>
              <a:t>CON EXTRACCIÓN DE ROSTRO</a:t>
            </a:r>
            <a:endParaRPr b="1" i="0" sz="7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chemeClr val="dk2"/>
              </a:buClr>
              <a:buSzPts val="2600"/>
              <a:buFont typeface="Raleway"/>
              <a:buNone/>
            </a:pPr>
            <a:r>
              <a:rPr b="1" i="0" lang="en-US" sz="700" u="none" cap="none" strike="noStrike">
                <a:solidFill>
                  <a:srgbClr val="FF0000"/>
                </a:solidFill>
                <a:latin typeface="Arial"/>
                <a:ea typeface="Arial"/>
                <a:cs typeface="Arial"/>
                <a:sym typeface="Arial"/>
              </a:rPr>
              <a:t>RESOLUCIÓN MODIFICADA : </a:t>
            </a:r>
            <a:r>
              <a:rPr b="1" lang="en-US" sz="700">
                <a:solidFill>
                  <a:srgbClr val="FF0000"/>
                </a:solidFill>
              </a:rPr>
              <a:t>416x416</a:t>
            </a:r>
            <a:endParaRPr b="1" i="0" sz="700" u="none" cap="none" strike="noStrike">
              <a:solidFill>
                <a:srgbClr val="FF0000"/>
              </a:solidFill>
              <a:latin typeface="Arial"/>
              <a:ea typeface="Arial"/>
              <a:cs typeface="Arial"/>
              <a:sym typeface="Arial"/>
            </a:endParaRPr>
          </a:p>
        </p:txBody>
      </p:sp>
      <p:pic>
        <p:nvPicPr>
          <p:cNvPr id="254" name="Google Shape;254;g2a70485a813_0_13"/>
          <p:cNvPicPr preferRelativeResize="0"/>
          <p:nvPr/>
        </p:nvPicPr>
        <p:blipFill>
          <a:blip r:embed="rId3">
            <a:alphaModFix/>
          </a:blip>
          <a:stretch>
            <a:fillRect/>
          </a:stretch>
        </p:blipFill>
        <p:spPr>
          <a:xfrm>
            <a:off x="5750649" y="2652101"/>
            <a:ext cx="1674625" cy="1674625"/>
          </a:xfrm>
          <a:prstGeom prst="rect">
            <a:avLst/>
          </a:prstGeom>
          <a:noFill/>
          <a:ln>
            <a:noFill/>
          </a:ln>
        </p:spPr>
      </p:pic>
      <p:pic>
        <p:nvPicPr>
          <p:cNvPr id="255" name="Google Shape;255;g2a70485a813_0_13"/>
          <p:cNvPicPr preferRelativeResize="0"/>
          <p:nvPr/>
        </p:nvPicPr>
        <p:blipFill>
          <a:blip r:embed="rId4">
            <a:alphaModFix/>
          </a:blip>
          <a:stretch>
            <a:fillRect/>
          </a:stretch>
        </p:blipFill>
        <p:spPr>
          <a:xfrm>
            <a:off x="899838" y="2307450"/>
            <a:ext cx="4114033" cy="228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9"/>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7. Métrica a evaluar</a:t>
            </a:r>
            <a:endParaRPr sz="2400">
              <a:solidFill>
                <a:schemeClr val="dk2"/>
              </a:solidFill>
            </a:endParaRPr>
          </a:p>
        </p:txBody>
      </p:sp>
      <p:sp>
        <p:nvSpPr>
          <p:cNvPr id="261" name="Google Shape;261;p9"/>
          <p:cNvSpPr txBox="1"/>
          <p:nvPr>
            <p:ph idx="1" type="body"/>
          </p:nvPr>
        </p:nvSpPr>
        <p:spPr>
          <a:xfrm>
            <a:off x="323850" y="3291205"/>
            <a:ext cx="7688580" cy="349885"/>
          </a:xfrm>
          <a:prstGeom prst="rect">
            <a:avLst/>
          </a:prstGeom>
          <a:noFill/>
          <a:ln>
            <a:noFill/>
          </a:ln>
        </p:spPr>
        <p:txBody>
          <a:bodyPr anchorCtr="0" anchor="t" bIns="91425" lIns="91425" spcFirstLastPara="1" rIns="91425" wrap="square" tIns="91425">
            <a:noAutofit/>
          </a:bodyPr>
          <a:lstStyle/>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Como se buscará minimizar los falsos negativos la métrica a maximizar será el Recall.</a:t>
            </a:r>
            <a:endParaRPr sz="1200">
              <a:solidFill>
                <a:schemeClr val="dk2"/>
              </a:solidFill>
              <a:highlight>
                <a:schemeClr val="lt1"/>
              </a:highlight>
              <a:latin typeface="Roboto"/>
              <a:ea typeface="Roboto"/>
              <a:cs typeface="Roboto"/>
              <a:sym typeface="Roboto"/>
            </a:endParaRPr>
          </a:p>
        </p:txBody>
      </p:sp>
      <p:graphicFrame>
        <p:nvGraphicFramePr>
          <p:cNvPr id="262" name="Google Shape;262;p9"/>
          <p:cNvGraphicFramePr/>
          <p:nvPr/>
        </p:nvGraphicFramePr>
        <p:xfrm>
          <a:off x="683578" y="1563370"/>
          <a:ext cx="3000000" cy="3000000"/>
        </p:xfrm>
        <a:graphic>
          <a:graphicData uri="http://schemas.openxmlformats.org/drawingml/2006/table">
            <a:tbl>
              <a:tblPr>
                <a:noFill/>
                <a:tableStyleId>{52184131-1C4E-41C2-8E86-DDF23F0EC877}</a:tableStyleId>
              </a:tblPr>
              <a:tblGrid>
                <a:gridCol w="1057275"/>
                <a:gridCol w="1200150"/>
                <a:gridCol w="3705225"/>
                <a:gridCol w="2143125"/>
              </a:tblGrid>
              <a:tr h="4699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ERROR</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CLASE</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EFECTO</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RIESGO</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4699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TIPO 1</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FALSO POSITIVO</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GENERACIÓN DE ALARMA DE FATIGA A SUJETO DESPIERTO</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SIN RIESGO DE VIDA O MATERIAL</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4699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TIPO 2</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FALSO NEGATIVO</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AUSENCIA DE ALARMA A SUJETO CON SUEÑO</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RIESGO DE VIDA Y MATERIAL</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bl>
          </a:graphicData>
        </a:graphic>
      </p:graphicFrame>
      <p:pic>
        <p:nvPicPr>
          <p:cNvPr id="263" name="Google Shape;263;p9"/>
          <p:cNvPicPr preferRelativeResize="0"/>
          <p:nvPr/>
        </p:nvPicPr>
        <p:blipFill rotWithShape="1">
          <a:blip r:embed="rId3">
            <a:alphaModFix/>
          </a:blip>
          <a:srcRect b="0" l="0" r="0" t="0"/>
          <a:stretch/>
        </p:blipFill>
        <p:spPr>
          <a:xfrm>
            <a:off x="2392680" y="3723640"/>
            <a:ext cx="3550920" cy="6057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0"/>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8. Resultados</a:t>
            </a:r>
            <a:endParaRPr sz="2400">
              <a:solidFill>
                <a:schemeClr val="dk2"/>
              </a:solidFill>
            </a:endParaRPr>
          </a:p>
        </p:txBody>
      </p:sp>
      <p:graphicFrame>
        <p:nvGraphicFramePr>
          <p:cNvPr id="269" name="Google Shape;269;p10"/>
          <p:cNvGraphicFramePr/>
          <p:nvPr/>
        </p:nvGraphicFramePr>
        <p:xfrm>
          <a:off x="889245" y="1516110"/>
          <a:ext cx="3000000" cy="3000000"/>
        </p:xfrm>
        <a:graphic>
          <a:graphicData uri="http://schemas.openxmlformats.org/drawingml/2006/table">
            <a:tbl>
              <a:tblPr>
                <a:noFill/>
                <a:tableStyleId>{52184131-1C4E-41C2-8E86-DDF23F0EC877}</a:tableStyleId>
              </a:tblPr>
              <a:tblGrid>
                <a:gridCol w="1127125"/>
                <a:gridCol w="798825"/>
                <a:gridCol w="1160775"/>
                <a:gridCol w="869950"/>
                <a:gridCol w="1296675"/>
                <a:gridCol w="639450"/>
                <a:gridCol w="1049650"/>
              </a:tblGrid>
              <a:tr h="9137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Arquitectura</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Epochs</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Optimizador</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Learning rate</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Regularización </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Batch size</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Recall (train/valid)</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r>
              <a:tr h="5219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RESNET50</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10</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Adam</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0,0001</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L2/Dropout</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16</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0,84/0,89</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13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VGG16</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10</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Adam</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0,0001</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L</a:t>
                      </a:r>
                      <a:r>
                        <a:rPr lang="en-US"/>
                        <a:t>2</a:t>
                      </a:r>
                      <a:r>
                        <a:rPr lang="en-US" sz="1400" u="none" cap="none" strike="noStrike">
                          <a:solidFill>
                            <a:srgbClr val="000000"/>
                          </a:solidFill>
                          <a:latin typeface="Arial"/>
                          <a:ea typeface="Arial"/>
                          <a:cs typeface="Arial"/>
                          <a:sym typeface="Arial"/>
                        </a:rPr>
                        <a:t>/Dropout</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16</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400"/>
                        <a:buFont typeface="Arial"/>
                        <a:buNone/>
                      </a:pPr>
                      <a:r>
                        <a:rPr lang="en-US"/>
                        <a:t>  </a:t>
                      </a:r>
                      <a:r>
                        <a:rPr lang="en-US"/>
                        <a:t>0,93/0,89</a:t>
                      </a:r>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19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rgbClr val="000000"/>
                          </a:solidFill>
                          <a:latin typeface="Arial"/>
                          <a:ea typeface="Arial"/>
                          <a:cs typeface="Arial"/>
                          <a:sym typeface="Arial"/>
                        </a:rPr>
                        <a:t>INCEPTION</a:t>
                      </a:r>
                      <a:endParaRPr b="1"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CB5F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10</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Adam</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0,00001</a:t>
                      </a:r>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L</a:t>
                      </a:r>
                      <a:r>
                        <a:rPr lang="en-US"/>
                        <a:t>2</a:t>
                      </a:r>
                      <a:r>
                        <a:rPr lang="en-US" sz="1400" u="none" cap="none" strike="noStrike">
                          <a:solidFill>
                            <a:srgbClr val="000000"/>
                          </a:solidFill>
                          <a:latin typeface="Arial"/>
                          <a:ea typeface="Arial"/>
                          <a:cs typeface="Arial"/>
                          <a:sym typeface="Arial"/>
                        </a:rPr>
                        <a:t>/Dropout</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000000"/>
                          </a:solidFill>
                          <a:latin typeface="Arial"/>
                          <a:ea typeface="Arial"/>
                          <a:cs typeface="Arial"/>
                          <a:sym typeface="Arial"/>
                        </a:rPr>
                        <a:t>16</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0,90/0,86</a:t>
                      </a:r>
                      <a:endParaRPr sz="1400" u="none" cap="none" strike="noStrike">
                        <a:solidFill>
                          <a:srgbClr val="000000"/>
                        </a:solidFill>
                        <a:latin typeface="Arial"/>
                        <a:ea typeface="Arial"/>
                        <a:cs typeface="Arial"/>
                        <a:sym typeface="Arial"/>
                      </a:endParaRPr>
                    </a:p>
                  </a:txBody>
                  <a:tcPr marT="12700" marB="45725" marR="12700" marL="127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63d061fdd5_0_1"/>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8. Resultados - VGG</a:t>
            </a:r>
            <a:r>
              <a:rPr lang="en-US" sz="2400"/>
              <a:t>16</a:t>
            </a:r>
            <a:endParaRPr sz="2400">
              <a:solidFill>
                <a:schemeClr val="dk2"/>
              </a:solidFill>
            </a:endParaRPr>
          </a:p>
        </p:txBody>
      </p:sp>
      <p:pic>
        <p:nvPicPr>
          <p:cNvPr id="275" name="Google Shape;275;g263d061fdd5_0_1"/>
          <p:cNvPicPr preferRelativeResize="0"/>
          <p:nvPr/>
        </p:nvPicPr>
        <p:blipFill>
          <a:blip r:embed="rId3">
            <a:alphaModFix/>
          </a:blip>
          <a:stretch>
            <a:fillRect/>
          </a:stretch>
        </p:blipFill>
        <p:spPr>
          <a:xfrm>
            <a:off x="502525" y="1568700"/>
            <a:ext cx="7360524" cy="2751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63d061fdd5_0_12"/>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8. Resultados - </a:t>
            </a:r>
            <a:r>
              <a:rPr lang="en-US" sz="2400"/>
              <a:t>ResNet50</a:t>
            </a:r>
            <a:endParaRPr sz="2400">
              <a:solidFill>
                <a:schemeClr val="dk2"/>
              </a:solidFill>
            </a:endParaRPr>
          </a:p>
        </p:txBody>
      </p:sp>
      <p:pic>
        <p:nvPicPr>
          <p:cNvPr id="281" name="Google Shape;281;g263d061fdd5_0_12"/>
          <p:cNvPicPr preferRelativeResize="0"/>
          <p:nvPr/>
        </p:nvPicPr>
        <p:blipFill>
          <a:blip r:embed="rId3">
            <a:alphaModFix/>
          </a:blip>
          <a:stretch>
            <a:fillRect/>
          </a:stretch>
        </p:blipFill>
        <p:spPr>
          <a:xfrm>
            <a:off x="665100" y="1370251"/>
            <a:ext cx="8075225" cy="3038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63d061fdd5_0_7"/>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8. Resultados - </a:t>
            </a:r>
            <a:r>
              <a:rPr lang="en-US" sz="2400"/>
              <a:t>Inception</a:t>
            </a:r>
            <a:endParaRPr sz="2400">
              <a:solidFill>
                <a:schemeClr val="dk2"/>
              </a:solidFill>
            </a:endParaRPr>
          </a:p>
        </p:txBody>
      </p:sp>
      <p:pic>
        <p:nvPicPr>
          <p:cNvPr id="287" name="Google Shape;287;g263d061fdd5_0_7"/>
          <p:cNvPicPr preferRelativeResize="0"/>
          <p:nvPr/>
        </p:nvPicPr>
        <p:blipFill>
          <a:blip r:embed="rId3">
            <a:alphaModFix/>
          </a:blip>
          <a:stretch>
            <a:fillRect/>
          </a:stretch>
        </p:blipFill>
        <p:spPr>
          <a:xfrm>
            <a:off x="861937" y="1524575"/>
            <a:ext cx="7552925" cy="2787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63d061fdd5_0_37"/>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8. Resultados - </a:t>
            </a:r>
            <a:r>
              <a:rPr lang="en-US" sz="2400"/>
              <a:t>Comparación</a:t>
            </a:r>
            <a:endParaRPr sz="2400">
              <a:solidFill>
                <a:schemeClr val="dk2"/>
              </a:solidFill>
            </a:endParaRPr>
          </a:p>
        </p:txBody>
      </p:sp>
      <p:pic>
        <p:nvPicPr>
          <p:cNvPr id="293" name="Google Shape;293;g263d061fdd5_0_37"/>
          <p:cNvPicPr preferRelativeResize="0"/>
          <p:nvPr/>
        </p:nvPicPr>
        <p:blipFill>
          <a:blip r:embed="rId3">
            <a:alphaModFix/>
          </a:blip>
          <a:stretch>
            <a:fillRect/>
          </a:stretch>
        </p:blipFill>
        <p:spPr>
          <a:xfrm>
            <a:off x="1381925" y="1459700"/>
            <a:ext cx="5749500" cy="3069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63d061fdd5_0_18"/>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t>9</a:t>
            </a:r>
            <a:r>
              <a:rPr lang="en-US" sz="2400">
                <a:solidFill>
                  <a:schemeClr val="dk2"/>
                </a:solidFill>
              </a:rPr>
              <a:t>. </a:t>
            </a:r>
            <a:r>
              <a:rPr lang="en-US" sz="2400"/>
              <a:t>Ejemplos de inferencia - VGG16</a:t>
            </a:r>
            <a:endParaRPr sz="2400">
              <a:solidFill>
                <a:schemeClr val="dk2"/>
              </a:solidFill>
            </a:endParaRPr>
          </a:p>
        </p:txBody>
      </p:sp>
      <p:pic>
        <p:nvPicPr>
          <p:cNvPr id="299" name="Google Shape;299;g263d061fdd5_0_18"/>
          <p:cNvPicPr preferRelativeResize="0"/>
          <p:nvPr/>
        </p:nvPicPr>
        <p:blipFill>
          <a:blip r:embed="rId3">
            <a:alphaModFix/>
          </a:blip>
          <a:stretch>
            <a:fillRect/>
          </a:stretch>
        </p:blipFill>
        <p:spPr>
          <a:xfrm>
            <a:off x="1009600" y="1505000"/>
            <a:ext cx="3269251" cy="2795001"/>
          </a:xfrm>
          <a:prstGeom prst="rect">
            <a:avLst/>
          </a:prstGeom>
          <a:noFill/>
          <a:ln>
            <a:noFill/>
          </a:ln>
        </p:spPr>
      </p:pic>
      <p:pic>
        <p:nvPicPr>
          <p:cNvPr id="300" name="Google Shape;300;g263d061fdd5_0_18"/>
          <p:cNvPicPr preferRelativeResize="0"/>
          <p:nvPr/>
        </p:nvPicPr>
        <p:blipFill>
          <a:blip r:embed="rId4">
            <a:alphaModFix/>
          </a:blip>
          <a:stretch>
            <a:fillRect/>
          </a:stretch>
        </p:blipFill>
        <p:spPr>
          <a:xfrm>
            <a:off x="5077000" y="1528738"/>
            <a:ext cx="3229450" cy="2747525"/>
          </a:xfrm>
          <a:prstGeom prst="rect">
            <a:avLst/>
          </a:prstGeom>
          <a:noFill/>
          <a:ln>
            <a:noFill/>
          </a:ln>
        </p:spPr>
      </p:pic>
      <p:sp>
        <p:nvSpPr>
          <p:cNvPr id="301" name="Google Shape;301;g263d061fdd5_0_18"/>
          <p:cNvSpPr txBox="1"/>
          <p:nvPr>
            <p:ph type="title"/>
          </p:nvPr>
        </p:nvSpPr>
        <p:spPr>
          <a:xfrm>
            <a:off x="2919400" y="4534675"/>
            <a:ext cx="35577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1800">
                <a:solidFill>
                  <a:srgbClr val="FF0000"/>
                </a:solidFill>
              </a:rPr>
              <a:t>Imágenes del dataset original</a:t>
            </a:r>
            <a:endParaRPr sz="1800">
              <a:solidFill>
                <a:srgbClr val="FF0000"/>
              </a:solidFill>
            </a:endParaRPr>
          </a:p>
        </p:txBody>
      </p:sp>
      <p:sp>
        <p:nvSpPr>
          <p:cNvPr id="302" name="Google Shape;302;g263d061fdd5_0_18"/>
          <p:cNvSpPr/>
          <p:nvPr/>
        </p:nvSpPr>
        <p:spPr>
          <a:xfrm rot="-5400000">
            <a:off x="4395250" y="578275"/>
            <a:ext cx="606000" cy="7630200"/>
          </a:xfrm>
          <a:prstGeom prst="leftBrace">
            <a:avLst>
              <a:gd fmla="val 50000" name="adj1"/>
              <a:gd fmla="val 50000" name="adj2"/>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Lato"/>
              <a:ea typeface="Lato"/>
              <a:cs typeface="Lato"/>
              <a:sym typeface="Lato"/>
            </a:endParaRPr>
          </a:p>
        </p:txBody>
      </p:sp>
      <p:pic>
        <p:nvPicPr>
          <p:cNvPr id="303" name="Google Shape;303;g263d061fdd5_0_18"/>
          <p:cNvPicPr preferRelativeResize="0"/>
          <p:nvPr/>
        </p:nvPicPr>
        <p:blipFill>
          <a:blip r:embed="rId5">
            <a:alphaModFix/>
          </a:blip>
          <a:stretch>
            <a:fillRect/>
          </a:stretch>
        </p:blipFill>
        <p:spPr>
          <a:xfrm>
            <a:off x="3698975" y="1505000"/>
            <a:ext cx="483800" cy="429125"/>
          </a:xfrm>
          <a:prstGeom prst="rect">
            <a:avLst/>
          </a:prstGeom>
          <a:noFill/>
          <a:ln>
            <a:noFill/>
          </a:ln>
        </p:spPr>
      </p:pic>
      <p:pic>
        <p:nvPicPr>
          <p:cNvPr id="304" name="Google Shape;304;g263d061fdd5_0_18"/>
          <p:cNvPicPr preferRelativeResize="0"/>
          <p:nvPr/>
        </p:nvPicPr>
        <p:blipFill>
          <a:blip r:embed="rId5">
            <a:alphaModFix/>
          </a:blip>
          <a:stretch>
            <a:fillRect/>
          </a:stretch>
        </p:blipFill>
        <p:spPr>
          <a:xfrm>
            <a:off x="7768150" y="1505000"/>
            <a:ext cx="483800" cy="42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63d061fdd5_0_24"/>
          <p:cNvSpPr txBox="1"/>
          <p:nvPr>
            <p:ph type="title"/>
          </p:nvPr>
        </p:nvSpPr>
        <p:spPr>
          <a:xfrm>
            <a:off x="598350" y="495100"/>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t>9</a:t>
            </a:r>
            <a:r>
              <a:rPr lang="en-US" sz="2400">
                <a:solidFill>
                  <a:schemeClr val="dk2"/>
                </a:solidFill>
              </a:rPr>
              <a:t>. </a:t>
            </a:r>
            <a:r>
              <a:rPr lang="en-US" sz="2400"/>
              <a:t>Ejemplos de inferencia - VGG16</a:t>
            </a:r>
            <a:endParaRPr sz="2400">
              <a:solidFill>
                <a:schemeClr val="dk2"/>
              </a:solidFill>
            </a:endParaRPr>
          </a:p>
        </p:txBody>
      </p:sp>
      <p:pic>
        <p:nvPicPr>
          <p:cNvPr id="310" name="Google Shape;310;g263d061fdd5_0_24"/>
          <p:cNvPicPr preferRelativeResize="0"/>
          <p:nvPr/>
        </p:nvPicPr>
        <p:blipFill rotWithShape="1">
          <a:blip r:embed="rId3">
            <a:alphaModFix/>
          </a:blip>
          <a:srcRect b="0" l="3577" r="0" t="0"/>
          <a:stretch/>
        </p:blipFill>
        <p:spPr>
          <a:xfrm>
            <a:off x="36950" y="1265525"/>
            <a:ext cx="3197750" cy="2209075"/>
          </a:xfrm>
          <a:prstGeom prst="rect">
            <a:avLst/>
          </a:prstGeom>
          <a:noFill/>
          <a:ln>
            <a:noFill/>
          </a:ln>
        </p:spPr>
      </p:pic>
      <p:pic>
        <p:nvPicPr>
          <p:cNvPr id="311" name="Google Shape;311;g263d061fdd5_0_24"/>
          <p:cNvPicPr preferRelativeResize="0"/>
          <p:nvPr/>
        </p:nvPicPr>
        <p:blipFill>
          <a:blip r:embed="rId4">
            <a:alphaModFix/>
          </a:blip>
          <a:stretch>
            <a:fillRect/>
          </a:stretch>
        </p:blipFill>
        <p:spPr>
          <a:xfrm>
            <a:off x="6294225" y="1354549"/>
            <a:ext cx="2780205" cy="2067775"/>
          </a:xfrm>
          <a:prstGeom prst="rect">
            <a:avLst/>
          </a:prstGeom>
          <a:noFill/>
          <a:ln>
            <a:noFill/>
          </a:ln>
        </p:spPr>
      </p:pic>
      <p:sp>
        <p:nvSpPr>
          <p:cNvPr id="312" name="Google Shape;312;g263d061fdd5_0_24"/>
          <p:cNvSpPr txBox="1"/>
          <p:nvPr>
            <p:ph type="title"/>
          </p:nvPr>
        </p:nvSpPr>
        <p:spPr>
          <a:xfrm>
            <a:off x="2871250" y="4148825"/>
            <a:ext cx="34560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1800">
                <a:solidFill>
                  <a:srgbClr val="FF0000"/>
                </a:solidFill>
              </a:rPr>
              <a:t>Imágenes random de internet</a:t>
            </a:r>
            <a:endParaRPr sz="1800">
              <a:solidFill>
                <a:srgbClr val="FF0000"/>
              </a:solidFill>
            </a:endParaRPr>
          </a:p>
        </p:txBody>
      </p:sp>
      <p:sp>
        <p:nvSpPr>
          <p:cNvPr id="313" name="Google Shape;313;g263d061fdd5_0_24"/>
          <p:cNvSpPr/>
          <p:nvPr/>
        </p:nvSpPr>
        <p:spPr>
          <a:xfrm rot="-5400000">
            <a:off x="4275100" y="-689075"/>
            <a:ext cx="606000" cy="8949300"/>
          </a:xfrm>
          <a:prstGeom prst="leftBrace">
            <a:avLst>
              <a:gd fmla="val 50000" name="adj1"/>
              <a:gd fmla="val 50000" name="adj2"/>
            </a:avLst>
          </a:prstGeom>
          <a:noFill/>
          <a:ln cap="flat" cmpd="sng" w="9525">
            <a:solidFill>
              <a:srgbClr val="FF0000"/>
            </a:solidFill>
            <a:prstDash val="solid"/>
            <a:round/>
            <a:headEnd len="sm" w="sm" type="none"/>
            <a:tailEnd len="sm" w="sm" type="none"/>
          </a:ln>
          <a:effectLst>
            <a:outerShdw blurRad="57150" rotWithShape="0" algn="bl" dir="5400000" dist="19050">
              <a:srgbClr val="FF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Lato"/>
              <a:ea typeface="Lato"/>
              <a:cs typeface="Lato"/>
              <a:sym typeface="Lato"/>
            </a:endParaRPr>
          </a:p>
        </p:txBody>
      </p:sp>
      <p:pic>
        <p:nvPicPr>
          <p:cNvPr id="314" name="Google Shape;314;g263d061fdd5_0_24"/>
          <p:cNvPicPr preferRelativeResize="0"/>
          <p:nvPr/>
        </p:nvPicPr>
        <p:blipFill>
          <a:blip r:embed="rId5">
            <a:alphaModFix/>
          </a:blip>
          <a:stretch>
            <a:fillRect/>
          </a:stretch>
        </p:blipFill>
        <p:spPr>
          <a:xfrm>
            <a:off x="2664375" y="1228875"/>
            <a:ext cx="483800" cy="429125"/>
          </a:xfrm>
          <a:prstGeom prst="rect">
            <a:avLst/>
          </a:prstGeom>
          <a:noFill/>
          <a:ln>
            <a:noFill/>
          </a:ln>
        </p:spPr>
      </p:pic>
      <p:pic>
        <p:nvPicPr>
          <p:cNvPr id="315" name="Google Shape;315;g263d061fdd5_0_24"/>
          <p:cNvPicPr preferRelativeResize="0"/>
          <p:nvPr/>
        </p:nvPicPr>
        <p:blipFill>
          <a:blip r:embed="rId6">
            <a:alphaModFix/>
          </a:blip>
          <a:stretch>
            <a:fillRect/>
          </a:stretch>
        </p:blipFill>
        <p:spPr>
          <a:xfrm>
            <a:off x="8645258" y="1273897"/>
            <a:ext cx="421442" cy="429125"/>
          </a:xfrm>
          <a:prstGeom prst="rect">
            <a:avLst/>
          </a:prstGeom>
          <a:noFill/>
          <a:ln>
            <a:noFill/>
          </a:ln>
        </p:spPr>
      </p:pic>
      <p:pic>
        <p:nvPicPr>
          <p:cNvPr id="316" name="Google Shape;316;g263d061fdd5_0_24"/>
          <p:cNvPicPr preferRelativeResize="0"/>
          <p:nvPr/>
        </p:nvPicPr>
        <p:blipFill>
          <a:blip r:embed="rId7">
            <a:alphaModFix/>
          </a:blip>
          <a:stretch>
            <a:fillRect/>
          </a:stretch>
        </p:blipFill>
        <p:spPr>
          <a:xfrm>
            <a:off x="3278340" y="1296300"/>
            <a:ext cx="2895886" cy="2209075"/>
          </a:xfrm>
          <a:prstGeom prst="rect">
            <a:avLst/>
          </a:prstGeom>
          <a:noFill/>
          <a:ln>
            <a:noFill/>
          </a:ln>
        </p:spPr>
      </p:pic>
      <p:pic>
        <p:nvPicPr>
          <p:cNvPr id="317" name="Google Shape;317;g263d061fdd5_0_24"/>
          <p:cNvPicPr preferRelativeResize="0"/>
          <p:nvPr/>
        </p:nvPicPr>
        <p:blipFill>
          <a:blip r:embed="rId5">
            <a:alphaModFix/>
          </a:blip>
          <a:stretch>
            <a:fillRect/>
          </a:stretch>
        </p:blipFill>
        <p:spPr>
          <a:xfrm>
            <a:off x="5614225" y="1228875"/>
            <a:ext cx="483800" cy="42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
          <p:cNvSpPr txBox="1"/>
          <p:nvPr>
            <p:ph type="title"/>
          </p:nvPr>
        </p:nvSpPr>
        <p:spPr>
          <a:xfrm>
            <a:off x="549400" y="4313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a:t>1. Definición del problema</a:t>
            </a:r>
            <a:endParaRPr/>
          </a:p>
        </p:txBody>
      </p:sp>
      <p:sp>
        <p:nvSpPr>
          <p:cNvPr id="183" name="Google Shape;183;p2"/>
          <p:cNvSpPr txBox="1"/>
          <p:nvPr>
            <p:ph idx="1" type="body"/>
          </p:nvPr>
        </p:nvSpPr>
        <p:spPr>
          <a:xfrm>
            <a:off x="609600" y="1247775"/>
            <a:ext cx="7688580" cy="1380490"/>
          </a:xfrm>
          <a:prstGeom prst="rect">
            <a:avLst/>
          </a:prstGeom>
          <a:noFill/>
          <a:ln>
            <a:noFill/>
          </a:ln>
        </p:spPr>
        <p:txBody>
          <a:bodyPr anchorCtr="0" anchor="t" bIns="91425" lIns="91425" spcFirstLastPara="1" rIns="91425" wrap="square" tIns="91425">
            <a:noAutofit/>
          </a:bodyPr>
          <a:lstStyle/>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La somnolencia anula las capacidades de realizar maniobras de conducción adecuadas pudiendo llevar a la pérdida total del control del vehículo.</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De acuerdo a estudios psicométricos, la falta de sueño produce efectos similares a una concentración de alcohol de 0,5 gramos de alcohol por litro de sangre, el límite permitido para conductores particulares en Argentina. </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Se estima que un 20% de los siniestros viales </a:t>
            </a:r>
            <a:r>
              <a:rPr lang="en-US" sz="1200">
                <a:solidFill>
                  <a:schemeClr val="dk2"/>
                </a:solidFill>
                <a:highlight>
                  <a:schemeClr val="lt1"/>
                </a:highlight>
                <a:latin typeface="Roboto"/>
                <a:ea typeface="Roboto"/>
                <a:cs typeface="Roboto"/>
                <a:sym typeface="Roboto"/>
              </a:rPr>
              <a:t>están</a:t>
            </a:r>
            <a:r>
              <a:rPr lang="en-US" sz="1200">
                <a:solidFill>
                  <a:schemeClr val="dk2"/>
                </a:solidFill>
                <a:highlight>
                  <a:schemeClr val="lt1"/>
                </a:highlight>
                <a:latin typeface="Roboto"/>
                <a:ea typeface="Roboto"/>
                <a:cs typeface="Roboto"/>
                <a:sym typeface="Roboto"/>
              </a:rPr>
              <a:t> causados por fatiga al volante.</a:t>
            </a:r>
            <a:endParaRPr sz="1200">
              <a:solidFill>
                <a:schemeClr val="dk2"/>
              </a:solidFill>
              <a:highlight>
                <a:schemeClr val="lt1"/>
              </a:highlight>
              <a:latin typeface="Roboto"/>
              <a:ea typeface="Roboto"/>
              <a:cs typeface="Roboto"/>
              <a:sym typeface="Roboto"/>
            </a:endParaRPr>
          </a:p>
        </p:txBody>
      </p:sp>
      <p:pic>
        <p:nvPicPr>
          <p:cNvPr id="184" name="Google Shape;184;p2"/>
          <p:cNvPicPr preferRelativeResize="0"/>
          <p:nvPr/>
        </p:nvPicPr>
        <p:blipFill rotWithShape="1">
          <a:blip r:embed="rId3">
            <a:alphaModFix/>
          </a:blip>
          <a:srcRect b="0" l="0" r="0" t="0"/>
          <a:stretch/>
        </p:blipFill>
        <p:spPr>
          <a:xfrm>
            <a:off x="2395405" y="2757295"/>
            <a:ext cx="3824604" cy="21831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1"/>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t>9</a:t>
            </a:r>
            <a:r>
              <a:rPr lang="en-US" sz="2400"/>
              <a:t>. Implementación - (VGG+YoloV3)</a:t>
            </a:r>
            <a:endParaRPr sz="2400">
              <a:solidFill>
                <a:schemeClr val="dk2"/>
              </a:solidFill>
            </a:endParaRPr>
          </a:p>
        </p:txBody>
      </p:sp>
      <p:pic>
        <p:nvPicPr>
          <p:cNvPr id="323" name="Google Shape;323;p11"/>
          <p:cNvPicPr preferRelativeResize="0"/>
          <p:nvPr/>
        </p:nvPicPr>
        <p:blipFill>
          <a:blip r:embed="rId3">
            <a:alphaModFix/>
          </a:blip>
          <a:stretch>
            <a:fillRect/>
          </a:stretch>
        </p:blipFill>
        <p:spPr>
          <a:xfrm>
            <a:off x="152400" y="1230575"/>
            <a:ext cx="4208026" cy="2722474"/>
          </a:xfrm>
          <a:prstGeom prst="rect">
            <a:avLst/>
          </a:prstGeom>
          <a:noFill/>
          <a:ln>
            <a:noFill/>
          </a:ln>
        </p:spPr>
      </p:pic>
      <p:pic>
        <p:nvPicPr>
          <p:cNvPr id="324" name="Google Shape;324;p11"/>
          <p:cNvPicPr preferRelativeResize="0"/>
          <p:nvPr/>
        </p:nvPicPr>
        <p:blipFill>
          <a:blip r:embed="rId4">
            <a:alphaModFix/>
          </a:blip>
          <a:stretch>
            <a:fillRect/>
          </a:stretch>
        </p:blipFill>
        <p:spPr>
          <a:xfrm>
            <a:off x="4360427" y="1230575"/>
            <a:ext cx="4208026" cy="27224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2"/>
          <p:cNvSpPr txBox="1"/>
          <p:nvPr>
            <p:ph type="title"/>
          </p:nvPr>
        </p:nvSpPr>
        <p:spPr>
          <a:xfrm>
            <a:off x="692675" y="478600"/>
            <a:ext cx="3636600" cy="57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a:t>10. Conclusiones</a:t>
            </a:r>
            <a:endParaRPr/>
          </a:p>
        </p:txBody>
      </p:sp>
      <p:sp>
        <p:nvSpPr>
          <p:cNvPr id="330" name="Google Shape;330;p12"/>
          <p:cNvSpPr txBox="1"/>
          <p:nvPr/>
        </p:nvSpPr>
        <p:spPr>
          <a:xfrm>
            <a:off x="611500" y="1347473"/>
            <a:ext cx="7688700" cy="3250800"/>
          </a:xfrm>
          <a:prstGeom prst="rect">
            <a:avLst/>
          </a:prstGeom>
          <a:noFill/>
          <a:ln>
            <a:noFill/>
          </a:ln>
        </p:spPr>
        <p:txBody>
          <a:bodyPr anchorCtr="0" anchor="t" bIns="91425" lIns="91425" spcFirstLastPara="1" rIns="91425" wrap="square" tIns="91425">
            <a:noAutofit/>
          </a:bodyPr>
          <a:lstStyle/>
          <a:p>
            <a:pPr indent="-285750" lvl="0" marL="425450" marR="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Llegamos a una prueba de concepto aceptable en donde podemos detectar si una persona muestra señales de sueño, sin embargo podríamos mejorar el el performance del modelo alojándolo dentro de un cloud (AWS, GCP, Azure) que nos haga la inferencia de las imágenes con un poder de procesamiento mayor o buscar una manera de hacer el modelo más liviano para poder ocuparlo dentro de un hardware que pueda ejecutar los dos modelos sin conexión a internet.</a:t>
            </a:r>
            <a:endParaRPr b="0" i="0" sz="1200" u="none" cap="none" strike="noStrike">
              <a:solidFill>
                <a:schemeClr val="dk2"/>
              </a:solidFill>
              <a:highlight>
                <a:schemeClr val="lt1"/>
              </a:highlight>
              <a:latin typeface="Roboto"/>
              <a:ea typeface="Roboto"/>
              <a:cs typeface="Roboto"/>
              <a:sym typeface="Roboto"/>
            </a:endParaRPr>
          </a:p>
          <a:p>
            <a:pPr indent="-285750" lvl="0" marL="425450" marR="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Sería interesante poder expandir el dataset con imagenes de camaras nocturnas ya que es en ese momento del día en el cual los conductores suelen presentar este tipo de problemáticas</a:t>
            </a:r>
            <a:r>
              <a:rPr b="0" i="0" lang="en-US" sz="1200" u="none" cap="none" strike="noStrike">
                <a:solidFill>
                  <a:schemeClr val="dk2"/>
                </a:solidFill>
                <a:highlight>
                  <a:schemeClr val="lt1"/>
                </a:highlight>
                <a:latin typeface="Roboto"/>
                <a:ea typeface="Roboto"/>
                <a:cs typeface="Roboto"/>
                <a:sym typeface="Roboto"/>
              </a:rPr>
              <a:t>.</a:t>
            </a:r>
            <a:endParaRPr b="0" i="0" sz="1200" u="none" cap="none" strike="noStrike">
              <a:solidFill>
                <a:schemeClr val="dk2"/>
              </a:solidFill>
              <a:highlight>
                <a:schemeClr val="lt1"/>
              </a:highlight>
              <a:latin typeface="Roboto"/>
              <a:ea typeface="Roboto"/>
              <a:cs typeface="Roboto"/>
              <a:sym typeface="Roboto"/>
            </a:endParaRPr>
          </a:p>
          <a:p>
            <a:pPr indent="-273050" lvl="0" marL="425450" marR="0" rtl="0" algn="l">
              <a:lnSpc>
                <a:spcPct val="115000"/>
              </a:lnSpc>
              <a:spcBef>
                <a:spcPts val="0"/>
              </a:spcBef>
              <a:spcAft>
                <a:spcPts val="0"/>
              </a:spcAft>
              <a:buClr>
                <a:schemeClr val="dk2"/>
              </a:buClr>
              <a:buSzPts val="1200"/>
              <a:buFont typeface="Roboto"/>
              <a:buChar char="•"/>
            </a:pPr>
            <a:r>
              <a:rPr lang="en-US" sz="1200">
                <a:solidFill>
                  <a:schemeClr val="dk2"/>
                </a:solidFill>
                <a:highlight>
                  <a:schemeClr val="lt1"/>
                </a:highlight>
                <a:latin typeface="Roboto"/>
                <a:ea typeface="Roboto"/>
                <a:cs typeface="Roboto"/>
                <a:sym typeface="Roboto"/>
              </a:rPr>
              <a:t>En cuanto a los modelos para la </a:t>
            </a:r>
            <a:r>
              <a:rPr lang="en-US" sz="1200">
                <a:solidFill>
                  <a:schemeClr val="dk2"/>
                </a:solidFill>
                <a:highlight>
                  <a:schemeClr val="lt1"/>
                </a:highlight>
                <a:latin typeface="Roboto"/>
                <a:ea typeface="Roboto"/>
                <a:cs typeface="Roboto"/>
                <a:sym typeface="Roboto"/>
              </a:rPr>
              <a:t>extracción</a:t>
            </a:r>
            <a:r>
              <a:rPr lang="en-US" sz="1200">
                <a:solidFill>
                  <a:schemeClr val="dk2"/>
                </a:solidFill>
                <a:highlight>
                  <a:schemeClr val="lt1"/>
                </a:highlight>
                <a:latin typeface="Roboto"/>
                <a:ea typeface="Roboto"/>
                <a:cs typeface="Roboto"/>
                <a:sym typeface="Roboto"/>
              </a:rPr>
              <a:t> de rostros llegamos a la </a:t>
            </a:r>
            <a:r>
              <a:rPr lang="en-US" sz="1200">
                <a:solidFill>
                  <a:schemeClr val="dk2"/>
                </a:solidFill>
                <a:highlight>
                  <a:schemeClr val="lt1"/>
                </a:highlight>
                <a:latin typeface="Roboto"/>
                <a:ea typeface="Roboto"/>
                <a:cs typeface="Roboto"/>
                <a:sym typeface="Roboto"/>
              </a:rPr>
              <a:t>conclusión</a:t>
            </a:r>
            <a:r>
              <a:rPr lang="en-US" sz="1200">
                <a:solidFill>
                  <a:schemeClr val="dk2"/>
                </a:solidFill>
                <a:highlight>
                  <a:schemeClr val="lt1"/>
                </a:highlight>
                <a:latin typeface="Roboto"/>
                <a:ea typeface="Roboto"/>
                <a:cs typeface="Roboto"/>
                <a:sym typeface="Roboto"/>
              </a:rPr>
              <a:t> que tanto RetinaFace como el modelo YoloV3 cumplieron con el cometido sin problemas siendo los dos igualmente factibles para esta </a:t>
            </a:r>
            <a:r>
              <a:rPr lang="en-US" sz="1200">
                <a:solidFill>
                  <a:schemeClr val="dk2"/>
                </a:solidFill>
                <a:highlight>
                  <a:schemeClr val="lt1"/>
                </a:highlight>
                <a:latin typeface="Roboto"/>
                <a:ea typeface="Roboto"/>
                <a:cs typeface="Roboto"/>
                <a:sym typeface="Roboto"/>
              </a:rPr>
              <a:t>implementación</a:t>
            </a:r>
            <a:r>
              <a:rPr lang="en-US" sz="1200">
                <a:solidFill>
                  <a:schemeClr val="dk2"/>
                </a:solidFill>
                <a:highlight>
                  <a:schemeClr val="lt1"/>
                </a:highlight>
                <a:latin typeface="Roboto"/>
                <a:ea typeface="Roboto"/>
                <a:cs typeface="Roboto"/>
                <a:sym typeface="Roboto"/>
              </a:rPr>
              <a:t>.</a:t>
            </a:r>
            <a:endParaRPr sz="1200">
              <a:solidFill>
                <a:schemeClr val="dk2"/>
              </a:solidFill>
              <a:highlight>
                <a:schemeClr val="lt1"/>
              </a:highlight>
              <a:latin typeface="Roboto"/>
              <a:ea typeface="Roboto"/>
              <a:cs typeface="Roboto"/>
              <a:sym typeface="Roboto"/>
            </a:endParaRPr>
          </a:p>
          <a:p>
            <a:pPr indent="-196850" lvl="0" marL="425450" marR="0" rtl="0" algn="l">
              <a:lnSpc>
                <a:spcPct val="115000"/>
              </a:lnSpc>
              <a:spcBef>
                <a:spcPts val="0"/>
              </a:spcBef>
              <a:spcAft>
                <a:spcPts val="0"/>
              </a:spcAft>
              <a:buClr>
                <a:srgbClr val="374151"/>
              </a:buClr>
              <a:buSzPts val="1400"/>
              <a:buFont typeface="Arial"/>
              <a:buNone/>
            </a:pPr>
            <a:r>
              <a:t/>
            </a:r>
            <a:endParaRPr b="0" i="0" sz="1200" u="none" cap="none" strike="noStrike">
              <a:solidFill>
                <a:schemeClr val="dk2"/>
              </a:solidFill>
              <a:highlight>
                <a:schemeClr val="lt1"/>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a70485a813_0_3"/>
          <p:cNvSpPr txBox="1"/>
          <p:nvPr>
            <p:ph type="title"/>
          </p:nvPr>
        </p:nvSpPr>
        <p:spPr>
          <a:xfrm>
            <a:off x="692675" y="478600"/>
            <a:ext cx="3636600" cy="57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a:t>11. Preguntas?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a70485a813_0_8"/>
          <p:cNvSpPr txBox="1"/>
          <p:nvPr>
            <p:ph type="title"/>
          </p:nvPr>
        </p:nvSpPr>
        <p:spPr>
          <a:xfrm>
            <a:off x="2753700" y="2286600"/>
            <a:ext cx="3636600" cy="57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US" sz="3300"/>
              <a:t>Muchas Gracias!</a:t>
            </a:r>
            <a:endParaRPr sz="3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
          <p:cNvSpPr txBox="1"/>
          <p:nvPr>
            <p:ph type="title"/>
          </p:nvPr>
        </p:nvSpPr>
        <p:spPr>
          <a:xfrm>
            <a:off x="652300" y="1322450"/>
            <a:ext cx="7010100" cy="35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200"/>
              <a:t>Objetivo del proyecto</a:t>
            </a:r>
            <a:endParaRPr sz="1200"/>
          </a:p>
        </p:txBody>
      </p:sp>
      <p:sp>
        <p:nvSpPr>
          <p:cNvPr id="190" name="Google Shape;190;p3"/>
          <p:cNvSpPr txBox="1"/>
          <p:nvPr>
            <p:ph type="title"/>
          </p:nvPr>
        </p:nvSpPr>
        <p:spPr>
          <a:xfrm>
            <a:off x="549400" y="4313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2600">
                <a:solidFill>
                  <a:schemeClr val="dk2"/>
                </a:solidFill>
              </a:rPr>
              <a:t>2. Contexto </a:t>
            </a:r>
            <a:endParaRPr sz="2600">
              <a:solidFill>
                <a:schemeClr val="dk2"/>
              </a:solidFill>
            </a:endParaRPr>
          </a:p>
        </p:txBody>
      </p:sp>
      <p:sp>
        <p:nvSpPr>
          <p:cNvPr id="191" name="Google Shape;191;p3"/>
          <p:cNvSpPr txBox="1"/>
          <p:nvPr/>
        </p:nvSpPr>
        <p:spPr>
          <a:xfrm>
            <a:off x="323215" y="1203325"/>
            <a:ext cx="8316595" cy="2088515"/>
          </a:xfrm>
          <a:prstGeom prst="rect">
            <a:avLst/>
          </a:prstGeom>
          <a:noFill/>
          <a:ln>
            <a:noFill/>
          </a:ln>
        </p:spPr>
        <p:txBody>
          <a:bodyPr anchorCtr="0" anchor="t" bIns="91425" lIns="91425" spcFirstLastPara="1" rIns="91425" wrap="square" tIns="91425">
            <a:noAutofit/>
          </a:bodyPr>
          <a:lstStyle/>
          <a:p>
            <a:pPr indent="-285750" lvl="0" marL="425450" marR="0" rtl="0" algn="l">
              <a:lnSpc>
                <a:spcPct val="115000"/>
              </a:lnSpc>
              <a:spcBef>
                <a:spcPts val="0"/>
              </a:spcBef>
              <a:spcAft>
                <a:spcPts val="0"/>
              </a:spcAft>
              <a:buClr>
                <a:srgbClr val="374151"/>
              </a:buClr>
              <a:buSzPts val="1400"/>
              <a:buFont typeface="Arial"/>
              <a:buChar char="•"/>
            </a:pPr>
            <a:r>
              <a:rPr b="0" i="0" lang="en-US" sz="1400" u="none" cap="none" strike="noStrike">
                <a:solidFill>
                  <a:schemeClr val="dk2"/>
                </a:solidFill>
                <a:highlight>
                  <a:schemeClr val="lt1"/>
                </a:highlight>
                <a:latin typeface="Roboto"/>
                <a:ea typeface="Roboto"/>
                <a:cs typeface="Roboto"/>
                <a:sym typeface="Roboto"/>
              </a:rPr>
              <a:t> A partir del año 2024 todos los coches que se vendan en la Union Europea deberan incorporar obligatoriamente una serie de sistemas avanzados de asistencia a la conducción (ADAS) en su equipamiento. Entre ellos, se encuentra el </a:t>
            </a:r>
            <a:r>
              <a:rPr b="1" i="0" lang="en-US" sz="1400" u="none" cap="none" strike="noStrike">
                <a:solidFill>
                  <a:schemeClr val="accent1"/>
                </a:solidFill>
                <a:highlight>
                  <a:schemeClr val="lt1"/>
                </a:highlight>
                <a:latin typeface="Roboto"/>
                <a:ea typeface="Roboto"/>
                <a:cs typeface="Roboto"/>
                <a:sym typeface="Roboto"/>
              </a:rPr>
              <a:t>detector de fatiga y somnolencia.</a:t>
            </a:r>
            <a:endParaRPr b="0" i="0" sz="1400" u="none" cap="none" strike="noStrike">
              <a:solidFill>
                <a:schemeClr val="dk2"/>
              </a:solidFill>
              <a:highlight>
                <a:schemeClr val="lt1"/>
              </a:highlight>
              <a:latin typeface="Roboto"/>
              <a:ea typeface="Roboto"/>
              <a:cs typeface="Roboto"/>
              <a:sym typeface="Roboto"/>
            </a:endParaRPr>
          </a:p>
          <a:p>
            <a:pPr indent="-196850" lvl="0" marL="425450" marR="0" rtl="0" algn="l">
              <a:lnSpc>
                <a:spcPct val="115000"/>
              </a:lnSpc>
              <a:spcBef>
                <a:spcPts val="0"/>
              </a:spcBef>
              <a:spcAft>
                <a:spcPts val="0"/>
              </a:spcAft>
              <a:buClr>
                <a:srgbClr val="374151"/>
              </a:buClr>
              <a:buSzPts val="1400"/>
              <a:buFont typeface="Arial"/>
              <a:buNone/>
            </a:pPr>
            <a:r>
              <a:t/>
            </a:r>
            <a:endParaRPr b="0" i="0" sz="1400" u="none" cap="none" strike="noStrike">
              <a:solidFill>
                <a:schemeClr val="dk2"/>
              </a:solidFill>
              <a:highlight>
                <a:schemeClr val="lt1"/>
              </a:highlight>
              <a:latin typeface="Roboto"/>
              <a:ea typeface="Roboto"/>
              <a:cs typeface="Roboto"/>
              <a:sym typeface="Roboto"/>
            </a:endParaRPr>
          </a:p>
        </p:txBody>
      </p:sp>
      <p:pic>
        <p:nvPicPr>
          <p:cNvPr id="192" name="Google Shape;192;p3"/>
          <p:cNvPicPr preferRelativeResize="0"/>
          <p:nvPr/>
        </p:nvPicPr>
        <p:blipFill rotWithShape="1">
          <a:blip r:embed="rId3">
            <a:alphaModFix/>
          </a:blip>
          <a:srcRect b="0" l="0" r="0" t="0"/>
          <a:stretch/>
        </p:blipFill>
        <p:spPr>
          <a:xfrm>
            <a:off x="1331595" y="2211705"/>
            <a:ext cx="5937885" cy="27247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652300" y="1322450"/>
            <a:ext cx="7010100" cy="35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1200"/>
              <a:t>Objetivo del proyecto</a:t>
            </a:r>
            <a:endParaRPr sz="1200"/>
          </a:p>
        </p:txBody>
      </p:sp>
      <p:sp>
        <p:nvSpPr>
          <p:cNvPr id="198" name="Google Shape;198;p4"/>
          <p:cNvSpPr txBox="1"/>
          <p:nvPr>
            <p:ph type="title"/>
          </p:nvPr>
        </p:nvSpPr>
        <p:spPr>
          <a:xfrm>
            <a:off x="549400" y="4313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2600">
                <a:solidFill>
                  <a:schemeClr val="dk2"/>
                </a:solidFill>
              </a:rPr>
              <a:t>3. Objetivo </a:t>
            </a:r>
            <a:endParaRPr sz="2600">
              <a:solidFill>
                <a:schemeClr val="dk2"/>
              </a:solidFill>
            </a:endParaRPr>
          </a:p>
        </p:txBody>
      </p:sp>
      <p:sp>
        <p:nvSpPr>
          <p:cNvPr id="199" name="Google Shape;199;p4"/>
          <p:cNvSpPr txBox="1"/>
          <p:nvPr/>
        </p:nvSpPr>
        <p:spPr>
          <a:xfrm>
            <a:off x="611505" y="1491615"/>
            <a:ext cx="7463790" cy="91630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accent1"/>
              </a:buClr>
              <a:buSzPts val="1300"/>
              <a:buFont typeface="Lato"/>
              <a:buNone/>
            </a:pPr>
            <a:r>
              <a:rPr b="0" i="0" lang="en-US" sz="1400" u="none" cap="none" strike="noStrike">
                <a:solidFill>
                  <a:schemeClr val="dk2"/>
                </a:solidFill>
                <a:highlight>
                  <a:schemeClr val="lt1"/>
                </a:highlight>
                <a:latin typeface="Roboto"/>
                <a:ea typeface="Roboto"/>
                <a:cs typeface="Roboto"/>
                <a:sym typeface="Roboto"/>
              </a:rPr>
              <a:t>Entrenar un clasificador binario con CNN para identificar el estado de </a:t>
            </a:r>
            <a:r>
              <a:rPr lang="en-US">
                <a:solidFill>
                  <a:schemeClr val="dk2"/>
                </a:solidFill>
                <a:highlight>
                  <a:schemeClr val="lt1"/>
                </a:highlight>
                <a:latin typeface="Roboto"/>
                <a:ea typeface="Roboto"/>
                <a:cs typeface="Roboto"/>
                <a:sym typeface="Roboto"/>
              </a:rPr>
              <a:t>somnolencia</a:t>
            </a:r>
            <a:r>
              <a:rPr b="0" i="0" lang="en-US" sz="1400" u="none" cap="none" strike="noStrike">
                <a:solidFill>
                  <a:schemeClr val="dk2"/>
                </a:solidFill>
                <a:highlight>
                  <a:schemeClr val="lt1"/>
                </a:highlight>
                <a:latin typeface="Roboto"/>
                <a:ea typeface="Roboto"/>
                <a:cs typeface="Roboto"/>
                <a:sym typeface="Roboto"/>
              </a:rPr>
              <a:t> y fatiga al volante en base al cambio en las expresiones faciales del conductor. </a:t>
            </a:r>
            <a:endParaRPr b="0" i="0" sz="1400" u="none" cap="none" strike="noStrike">
              <a:solidFill>
                <a:schemeClr val="dk2"/>
              </a:solidFill>
              <a:highlight>
                <a:schemeClr val="lt1"/>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t>4. Dataset utilizado</a:t>
            </a:r>
            <a:endParaRPr sz="2400">
              <a:solidFill>
                <a:schemeClr val="dk2"/>
              </a:solidFill>
            </a:endParaRPr>
          </a:p>
        </p:txBody>
      </p:sp>
      <p:sp>
        <p:nvSpPr>
          <p:cNvPr id="205" name="Google Shape;205;p5"/>
          <p:cNvSpPr txBox="1"/>
          <p:nvPr>
            <p:ph idx="1" type="body"/>
          </p:nvPr>
        </p:nvSpPr>
        <p:spPr>
          <a:xfrm>
            <a:off x="348615" y="1419225"/>
            <a:ext cx="7688580" cy="2444115"/>
          </a:xfrm>
          <a:prstGeom prst="rect">
            <a:avLst/>
          </a:prstGeom>
          <a:noFill/>
          <a:ln>
            <a:noFill/>
          </a:ln>
        </p:spPr>
        <p:txBody>
          <a:bodyPr anchorCtr="0" anchor="t" bIns="91425" lIns="91425" spcFirstLastPara="1" rIns="91425" wrap="square" tIns="91425">
            <a:noAutofit/>
          </a:bodyPr>
          <a:lstStyle/>
          <a:p>
            <a:pPr indent="-285750" lvl="0" marL="425450" rtl="0" algn="l">
              <a:lnSpc>
                <a:spcPct val="115000"/>
              </a:lnSpc>
              <a:spcBef>
                <a:spcPts val="0"/>
              </a:spcBef>
              <a:spcAft>
                <a:spcPts val="0"/>
              </a:spcAft>
              <a:buClr>
                <a:srgbClr val="374151"/>
              </a:buClr>
              <a:buSzPts val="1400"/>
              <a:buFont typeface="Arial"/>
              <a:buChar char="•"/>
            </a:pPr>
            <a:r>
              <a:rPr b="1" lang="en-US" sz="1200" u="sng">
                <a:solidFill>
                  <a:schemeClr val="dk2"/>
                </a:solidFill>
                <a:highlight>
                  <a:schemeClr val="lt1"/>
                </a:highlight>
                <a:latin typeface="Arial"/>
                <a:ea typeface="Arial"/>
                <a:cs typeface="Arial"/>
                <a:sym typeface="Arial"/>
              </a:rPr>
              <a:t>Origen </a:t>
            </a:r>
            <a:r>
              <a:rPr b="1" lang="en-US" sz="1200">
                <a:solidFill>
                  <a:schemeClr val="dk2"/>
                </a:solidFill>
                <a:highlight>
                  <a:schemeClr val="lt1"/>
                </a:highlight>
                <a:latin typeface="Arial"/>
                <a:ea typeface="Arial"/>
                <a:cs typeface="Arial"/>
                <a:sym typeface="Arial"/>
              </a:rPr>
              <a:t>:</a:t>
            </a:r>
            <a:r>
              <a:rPr lang="en-US" sz="1200">
                <a:solidFill>
                  <a:schemeClr val="dk2"/>
                </a:solidFill>
                <a:highlight>
                  <a:schemeClr val="lt1"/>
                </a:highlight>
                <a:latin typeface="Arial"/>
                <a:ea typeface="Arial"/>
                <a:cs typeface="Arial"/>
                <a:sym typeface="Arial"/>
              </a:rPr>
              <a:t> Kaggle (“Drowsiness prediction dataset”)</a:t>
            </a:r>
            <a:endParaRPr sz="1200">
              <a:solidFill>
                <a:schemeClr val="dk2"/>
              </a:solidFill>
              <a:highlight>
                <a:schemeClr val="lt1"/>
              </a:highlight>
              <a:latin typeface="Arial"/>
              <a:ea typeface="Arial"/>
              <a:cs typeface="Arial"/>
              <a:sym typeface="Arial"/>
            </a:endParaRPr>
          </a:p>
          <a:p>
            <a:pPr indent="0" lvl="0" marL="139700" rtl="0" algn="l">
              <a:lnSpc>
                <a:spcPct val="115000"/>
              </a:lnSpc>
              <a:spcBef>
                <a:spcPts val="0"/>
              </a:spcBef>
              <a:spcAft>
                <a:spcPts val="0"/>
              </a:spcAft>
              <a:buClr>
                <a:srgbClr val="374151"/>
              </a:buClr>
              <a:buSzPts val="1400"/>
              <a:buFont typeface="Arial"/>
              <a:buNone/>
            </a:pPr>
            <a:r>
              <a:t/>
            </a:r>
            <a:endParaRPr sz="1200">
              <a:solidFill>
                <a:schemeClr val="dk2"/>
              </a:solidFill>
              <a:highlight>
                <a:schemeClr val="lt1"/>
              </a:highlight>
              <a:latin typeface="Arial"/>
              <a:ea typeface="Arial"/>
              <a:cs typeface="Arial"/>
              <a:sym typeface="Arial"/>
            </a:endParaRPr>
          </a:p>
          <a:p>
            <a:pPr indent="-285750" lvl="0" marL="425450" rtl="0" algn="l">
              <a:lnSpc>
                <a:spcPct val="115000"/>
              </a:lnSpc>
              <a:spcBef>
                <a:spcPts val="0"/>
              </a:spcBef>
              <a:spcAft>
                <a:spcPts val="0"/>
              </a:spcAft>
              <a:buClr>
                <a:srgbClr val="374151"/>
              </a:buClr>
              <a:buSzPts val="1400"/>
              <a:buFont typeface="Arial"/>
              <a:buChar char="•"/>
            </a:pPr>
            <a:r>
              <a:rPr b="1" lang="en-US" sz="1200" u="sng">
                <a:solidFill>
                  <a:schemeClr val="dk2"/>
                </a:solidFill>
                <a:highlight>
                  <a:schemeClr val="lt1"/>
                </a:highlight>
                <a:latin typeface="Arial"/>
                <a:ea typeface="Arial"/>
                <a:cs typeface="Arial"/>
                <a:sym typeface="Arial"/>
              </a:rPr>
              <a:t>Link:</a:t>
            </a:r>
            <a:r>
              <a:rPr lang="en-US" sz="1200">
                <a:solidFill>
                  <a:schemeClr val="dk2"/>
                </a:solidFill>
                <a:highlight>
                  <a:schemeClr val="lt1"/>
                </a:highlight>
                <a:latin typeface="Arial"/>
                <a:ea typeface="Arial"/>
                <a:cs typeface="Arial"/>
                <a:sym typeface="Arial"/>
              </a:rPr>
              <a:t> https://www.kaggle.com/datasets/rakibuleceruet/drowsiness-prediction-dataset/data</a:t>
            </a:r>
            <a:endParaRPr sz="1200">
              <a:solidFill>
                <a:schemeClr val="dk2"/>
              </a:solidFill>
              <a:highlight>
                <a:schemeClr val="lt1"/>
              </a:highlight>
              <a:latin typeface="Arial"/>
              <a:ea typeface="Arial"/>
              <a:cs typeface="Arial"/>
              <a:sym typeface="Arial"/>
            </a:endParaRPr>
          </a:p>
          <a:p>
            <a:pPr indent="-196850" lvl="0" marL="425450" rtl="0" algn="l">
              <a:lnSpc>
                <a:spcPct val="115000"/>
              </a:lnSpc>
              <a:spcBef>
                <a:spcPts val="0"/>
              </a:spcBef>
              <a:spcAft>
                <a:spcPts val="0"/>
              </a:spcAft>
              <a:buClr>
                <a:srgbClr val="374151"/>
              </a:buClr>
              <a:buSzPts val="1400"/>
              <a:buFont typeface="Arial"/>
              <a:buNone/>
            </a:pPr>
            <a:r>
              <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b="1" lang="en-US" sz="1200" u="sng">
                <a:solidFill>
                  <a:schemeClr val="dk2"/>
                </a:solidFill>
                <a:highlight>
                  <a:schemeClr val="lt1"/>
                </a:highlight>
                <a:latin typeface="Roboto"/>
                <a:ea typeface="Roboto"/>
                <a:cs typeface="Roboto"/>
                <a:sym typeface="Roboto"/>
              </a:rPr>
              <a:t>Cantidad de imágenes:</a:t>
            </a:r>
            <a:r>
              <a:rPr lang="en-US" sz="1200">
                <a:solidFill>
                  <a:schemeClr val="dk2"/>
                </a:solidFill>
                <a:highlight>
                  <a:schemeClr val="lt1"/>
                </a:highlight>
                <a:latin typeface="Roboto"/>
                <a:ea typeface="Roboto"/>
                <a:cs typeface="Roboto"/>
                <a:sym typeface="Roboto"/>
              </a:rPr>
              <a:t> 9120 fotos </a:t>
            </a:r>
            <a:endParaRPr sz="1200">
              <a:solidFill>
                <a:schemeClr val="dk2"/>
              </a:solidFill>
              <a:highlight>
                <a:schemeClr val="lt1"/>
              </a:highlight>
              <a:latin typeface="Roboto"/>
              <a:ea typeface="Roboto"/>
              <a:cs typeface="Roboto"/>
              <a:sym typeface="Roboto"/>
            </a:endParaRPr>
          </a:p>
          <a:p>
            <a:pPr indent="-196850" lvl="0" marL="425450" rtl="0" algn="l">
              <a:lnSpc>
                <a:spcPct val="115000"/>
              </a:lnSpc>
              <a:spcBef>
                <a:spcPts val="0"/>
              </a:spcBef>
              <a:spcAft>
                <a:spcPts val="0"/>
              </a:spcAft>
              <a:buClr>
                <a:srgbClr val="374151"/>
              </a:buClr>
              <a:buSzPts val="1400"/>
              <a:buFont typeface="Arial"/>
              <a:buNone/>
            </a:pPr>
            <a:r>
              <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b="1" lang="en-US" sz="1200" u="sng">
                <a:solidFill>
                  <a:schemeClr val="dk2"/>
                </a:solidFill>
                <a:highlight>
                  <a:schemeClr val="lt1"/>
                </a:highlight>
                <a:latin typeface="Roboto"/>
                <a:ea typeface="Roboto"/>
                <a:cs typeface="Roboto"/>
                <a:sym typeface="Roboto"/>
              </a:rPr>
              <a:t>Balance de clases </a:t>
            </a:r>
            <a:r>
              <a:rPr lang="en-US" sz="1200">
                <a:solidFill>
                  <a:schemeClr val="dk2"/>
                </a:solidFill>
                <a:highlight>
                  <a:schemeClr val="lt1"/>
                </a:highlight>
                <a:latin typeface="Roboto"/>
                <a:ea typeface="Roboto"/>
                <a:cs typeface="Roboto"/>
                <a:sym typeface="Roboto"/>
              </a:rPr>
              <a:t>: OK (4560 de sujetos fatigados y 4560 de sujetos activos)</a:t>
            </a:r>
            <a:endParaRPr sz="1200">
              <a:solidFill>
                <a:schemeClr val="dk2"/>
              </a:solidFill>
              <a:highlight>
                <a:schemeClr val="lt1"/>
              </a:highlight>
              <a:latin typeface="Roboto"/>
              <a:ea typeface="Roboto"/>
              <a:cs typeface="Roboto"/>
              <a:sym typeface="Roboto"/>
            </a:endParaRPr>
          </a:p>
          <a:p>
            <a:pPr indent="-196850" lvl="0" marL="425450" rtl="0" algn="l">
              <a:lnSpc>
                <a:spcPct val="115000"/>
              </a:lnSpc>
              <a:spcBef>
                <a:spcPts val="0"/>
              </a:spcBef>
              <a:spcAft>
                <a:spcPts val="0"/>
              </a:spcAft>
              <a:buClr>
                <a:srgbClr val="374151"/>
              </a:buClr>
              <a:buSzPts val="1400"/>
              <a:buFont typeface="Arial"/>
              <a:buNone/>
            </a:pPr>
            <a:r>
              <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b="1" lang="en-US" sz="1200" u="sng">
                <a:solidFill>
                  <a:schemeClr val="dk2"/>
                </a:solidFill>
                <a:highlight>
                  <a:schemeClr val="lt1"/>
                </a:highlight>
                <a:latin typeface="Roboto"/>
                <a:ea typeface="Roboto"/>
                <a:cs typeface="Roboto"/>
                <a:sym typeface="Roboto"/>
              </a:rPr>
              <a:t>Modelo de color:</a:t>
            </a:r>
            <a:r>
              <a:rPr lang="en-US" sz="1200">
                <a:solidFill>
                  <a:schemeClr val="dk2"/>
                </a:solidFill>
                <a:highlight>
                  <a:schemeClr val="lt1"/>
                </a:highlight>
                <a:latin typeface="Roboto"/>
                <a:ea typeface="Roboto"/>
                <a:cs typeface="Roboto"/>
                <a:sym typeface="Roboto"/>
              </a:rPr>
              <a:t> 100% de imágenes en RGB.</a:t>
            </a:r>
            <a:endParaRPr sz="1200">
              <a:solidFill>
                <a:schemeClr val="dk2"/>
              </a:solidFill>
              <a:highlight>
                <a:schemeClr val="lt1"/>
              </a:highlight>
              <a:latin typeface="Roboto"/>
              <a:ea typeface="Roboto"/>
              <a:cs typeface="Roboto"/>
              <a:sym typeface="Roboto"/>
            </a:endParaRPr>
          </a:p>
          <a:p>
            <a:pPr indent="-196850" lvl="0" marL="425450" rtl="0" algn="l">
              <a:lnSpc>
                <a:spcPct val="115000"/>
              </a:lnSpc>
              <a:spcBef>
                <a:spcPts val="0"/>
              </a:spcBef>
              <a:spcAft>
                <a:spcPts val="0"/>
              </a:spcAft>
              <a:buClr>
                <a:srgbClr val="374151"/>
              </a:buClr>
              <a:buSzPts val="1400"/>
              <a:buFont typeface="Arial"/>
              <a:buNone/>
            </a:pPr>
            <a:r>
              <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b="1" lang="en-US" sz="1200" u="sng">
                <a:solidFill>
                  <a:schemeClr val="dk2"/>
                </a:solidFill>
                <a:highlight>
                  <a:schemeClr val="lt1"/>
                </a:highlight>
                <a:latin typeface="Roboto"/>
                <a:ea typeface="Roboto"/>
                <a:cs typeface="Roboto"/>
                <a:sym typeface="Roboto"/>
              </a:rPr>
              <a:t>Resolución:</a:t>
            </a:r>
            <a:r>
              <a:rPr lang="en-US" sz="1200">
                <a:solidFill>
                  <a:schemeClr val="dk2"/>
                </a:solidFill>
                <a:highlight>
                  <a:schemeClr val="lt1"/>
                </a:highlight>
                <a:latin typeface="Roboto"/>
                <a:ea typeface="Roboto"/>
                <a:cs typeface="Roboto"/>
                <a:sym typeface="Roboto"/>
              </a:rPr>
              <a:t> 1080x1920 , 1080x720 y 640x480</a:t>
            </a:r>
            <a:endParaRPr sz="1200">
              <a:solidFill>
                <a:schemeClr val="dk2"/>
              </a:solidFill>
              <a:highlight>
                <a:schemeClr val="lt1"/>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6"/>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t>4. Dataset utilizado - Ejemplos</a:t>
            </a:r>
            <a:endParaRPr sz="2400">
              <a:solidFill>
                <a:schemeClr val="dk2"/>
              </a:solidFill>
            </a:endParaRPr>
          </a:p>
        </p:txBody>
      </p:sp>
      <p:pic>
        <p:nvPicPr>
          <p:cNvPr id="211" name="Google Shape;211;p6"/>
          <p:cNvPicPr preferRelativeResize="0"/>
          <p:nvPr/>
        </p:nvPicPr>
        <p:blipFill rotWithShape="1">
          <a:blip r:embed="rId3">
            <a:alphaModFix/>
          </a:blip>
          <a:srcRect b="0" l="0" r="0" t="0"/>
          <a:stretch/>
        </p:blipFill>
        <p:spPr>
          <a:xfrm>
            <a:off x="2915920" y="1347470"/>
            <a:ext cx="1613535" cy="2590165"/>
          </a:xfrm>
          <a:prstGeom prst="rect">
            <a:avLst/>
          </a:prstGeom>
          <a:noFill/>
          <a:ln>
            <a:noFill/>
          </a:ln>
        </p:spPr>
      </p:pic>
      <p:pic>
        <p:nvPicPr>
          <p:cNvPr id="212" name="Google Shape;212;p6"/>
          <p:cNvPicPr preferRelativeResize="0"/>
          <p:nvPr/>
        </p:nvPicPr>
        <p:blipFill rotWithShape="1">
          <a:blip r:embed="rId4">
            <a:alphaModFix/>
          </a:blip>
          <a:srcRect b="0" l="0" r="0" t="0"/>
          <a:stretch/>
        </p:blipFill>
        <p:spPr>
          <a:xfrm>
            <a:off x="4572000" y="2571750"/>
            <a:ext cx="1436370" cy="2491740"/>
          </a:xfrm>
          <a:prstGeom prst="rect">
            <a:avLst/>
          </a:prstGeom>
          <a:noFill/>
          <a:ln>
            <a:noFill/>
          </a:ln>
        </p:spPr>
      </p:pic>
      <p:pic>
        <p:nvPicPr>
          <p:cNvPr id="213" name="Google Shape;213;p6"/>
          <p:cNvPicPr preferRelativeResize="0"/>
          <p:nvPr/>
        </p:nvPicPr>
        <p:blipFill rotWithShape="1">
          <a:blip r:embed="rId5">
            <a:alphaModFix/>
          </a:blip>
          <a:srcRect b="0" l="0" r="0" t="0"/>
          <a:stretch/>
        </p:blipFill>
        <p:spPr>
          <a:xfrm>
            <a:off x="6084570" y="3003550"/>
            <a:ext cx="2600960" cy="1950720"/>
          </a:xfrm>
          <a:prstGeom prst="rect">
            <a:avLst/>
          </a:prstGeom>
          <a:noFill/>
          <a:ln>
            <a:noFill/>
          </a:ln>
        </p:spPr>
      </p:pic>
      <p:pic>
        <p:nvPicPr>
          <p:cNvPr id="214" name="Google Shape;214;p6"/>
          <p:cNvPicPr preferRelativeResize="0"/>
          <p:nvPr/>
        </p:nvPicPr>
        <p:blipFill rotWithShape="1">
          <a:blip r:embed="rId6">
            <a:alphaModFix/>
          </a:blip>
          <a:srcRect b="0" l="0" r="0" t="0"/>
          <a:stretch/>
        </p:blipFill>
        <p:spPr>
          <a:xfrm>
            <a:off x="6050915" y="583565"/>
            <a:ext cx="2783840" cy="2075815"/>
          </a:xfrm>
          <a:prstGeom prst="rect">
            <a:avLst/>
          </a:prstGeom>
          <a:noFill/>
          <a:ln>
            <a:noFill/>
          </a:ln>
        </p:spPr>
      </p:pic>
      <p:pic>
        <p:nvPicPr>
          <p:cNvPr id="215" name="Google Shape;215;p6"/>
          <p:cNvPicPr preferRelativeResize="0"/>
          <p:nvPr/>
        </p:nvPicPr>
        <p:blipFill rotWithShape="1">
          <a:blip r:embed="rId7">
            <a:alphaModFix/>
          </a:blip>
          <a:srcRect b="0" l="0" r="0" t="0"/>
          <a:stretch/>
        </p:blipFill>
        <p:spPr>
          <a:xfrm>
            <a:off x="107950" y="3219450"/>
            <a:ext cx="2402205" cy="1798955"/>
          </a:xfrm>
          <a:prstGeom prst="rect">
            <a:avLst/>
          </a:prstGeom>
          <a:noFill/>
          <a:ln>
            <a:noFill/>
          </a:ln>
        </p:spPr>
      </p:pic>
      <p:pic>
        <p:nvPicPr>
          <p:cNvPr id="216" name="Google Shape;216;p6"/>
          <p:cNvPicPr preferRelativeResize="0"/>
          <p:nvPr/>
        </p:nvPicPr>
        <p:blipFill rotWithShape="1">
          <a:blip r:embed="rId8">
            <a:alphaModFix/>
          </a:blip>
          <a:srcRect b="0" l="0" r="0" t="0"/>
          <a:stretch/>
        </p:blipFill>
        <p:spPr>
          <a:xfrm>
            <a:off x="574675" y="1563370"/>
            <a:ext cx="2195830" cy="158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7"/>
          <p:cNvSpPr txBox="1"/>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US" sz="2400" u="none" cap="none" strike="noStrike">
                <a:solidFill>
                  <a:schemeClr val="dk2"/>
                </a:solidFill>
                <a:latin typeface="Raleway"/>
                <a:ea typeface="Raleway"/>
                <a:cs typeface="Raleway"/>
                <a:sym typeface="Raleway"/>
              </a:rPr>
              <a:t>5. Arquitecturas</a:t>
            </a:r>
            <a:endParaRPr b="1" i="0" sz="2400" u="none" cap="none" strike="noStrike">
              <a:solidFill>
                <a:schemeClr val="dk2"/>
              </a:solidFill>
              <a:latin typeface="Raleway"/>
              <a:ea typeface="Raleway"/>
              <a:cs typeface="Raleway"/>
              <a:sym typeface="Raleway"/>
            </a:endParaRPr>
          </a:p>
        </p:txBody>
      </p:sp>
      <p:sp>
        <p:nvSpPr>
          <p:cNvPr id="222" name="Google Shape;222;p7"/>
          <p:cNvSpPr txBox="1"/>
          <p:nvPr>
            <p:ph idx="1" type="body"/>
          </p:nvPr>
        </p:nvSpPr>
        <p:spPr>
          <a:xfrm>
            <a:off x="467995" y="1347470"/>
            <a:ext cx="7688580" cy="1894840"/>
          </a:xfrm>
          <a:prstGeom prst="rect">
            <a:avLst/>
          </a:prstGeom>
          <a:noFill/>
          <a:ln>
            <a:noFill/>
          </a:ln>
        </p:spPr>
        <p:txBody>
          <a:bodyPr anchorCtr="0" anchor="t" bIns="91425" lIns="91425" spcFirstLastPara="1" rIns="91425" wrap="square" tIns="91425">
            <a:noAutofit/>
          </a:bodyPr>
          <a:lstStyle/>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Transfer Learning</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Data augmentation</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VGG16 (weights = ‘Imagenet’)</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ResNet50 (weights = ‘Imagenet’)</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Inception (weights = ‘Imagenet’)</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S</a:t>
            </a:r>
            <a:r>
              <a:rPr lang="en-US" sz="1200">
                <a:solidFill>
                  <a:schemeClr val="dk2"/>
                </a:solidFill>
                <a:highlight>
                  <a:schemeClr val="lt1"/>
                </a:highlight>
                <a:latin typeface="Roboto"/>
                <a:ea typeface="Roboto"/>
                <a:cs typeface="Roboto"/>
                <a:sym typeface="Roboto"/>
              </a:rPr>
              <a:t>e entrenará las redes sobre el dataset modificado extrayendo como ROI los rostros usando RetinaFace</a:t>
            </a:r>
            <a:r>
              <a:rPr lang="en-US" sz="1200">
                <a:solidFill>
                  <a:schemeClr val="dk2"/>
                </a:solidFill>
                <a:highlight>
                  <a:schemeClr val="lt1"/>
                </a:highlight>
                <a:latin typeface="Roboto"/>
                <a:ea typeface="Roboto"/>
                <a:cs typeface="Roboto"/>
                <a:sym typeface="Roboto"/>
              </a:rPr>
              <a:t>.</a:t>
            </a:r>
            <a:endParaRPr sz="1200">
              <a:solidFill>
                <a:schemeClr val="dk2"/>
              </a:solidFill>
              <a:highlight>
                <a:schemeClr val="lt1"/>
              </a:highlight>
              <a:latin typeface="Roboto"/>
              <a:ea typeface="Roboto"/>
              <a:cs typeface="Roboto"/>
              <a:sym typeface="Roboto"/>
            </a:endParaRPr>
          </a:p>
          <a:p>
            <a:pPr indent="-273050" lvl="0" marL="425450" rtl="0" algn="l">
              <a:lnSpc>
                <a:spcPct val="115000"/>
              </a:lnSpc>
              <a:spcBef>
                <a:spcPts val="0"/>
              </a:spcBef>
              <a:spcAft>
                <a:spcPts val="0"/>
              </a:spcAft>
              <a:buClr>
                <a:schemeClr val="dk2"/>
              </a:buClr>
              <a:buSzPts val="1200"/>
              <a:buFont typeface="Roboto"/>
              <a:buChar char="•"/>
            </a:pPr>
            <a:r>
              <a:rPr lang="en-US" sz="1200">
                <a:solidFill>
                  <a:schemeClr val="dk2"/>
                </a:solidFill>
                <a:highlight>
                  <a:schemeClr val="lt1"/>
                </a:highlight>
                <a:latin typeface="Roboto"/>
                <a:ea typeface="Roboto"/>
                <a:cs typeface="Roboto"/>
                <a:sym typeface="Roboto"/>
              </a:rPr>
              <a:t>Se utilizará un modelo de YoloV3 para la extraccion de los rostros.</a:t>
            </a:r>
            <a:endParaRPr sz="1200">
              <a:solidFill>
                <a:schemeClr val="dk2"/>
              </a:solidFill>
              <a:highlight>
                <a:schemeClr val="lt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8"/>
          <p:cNvPicPr preferRelativeResize="0"/>
          <p:nvPr/>
        </p:nvPicPr>
        <p:blipFill rotWithShape="1">
          <a:blip r:embed="rId3">
            <a:alphaModFix/>
          </a:blip>
          <a:srcRect b="0" l="0" r="0" t="0"/>
          <a:stretch/>
        </p:blipFill>
        <p:spPr>
          <a:xfrm>
            <a:off x="4629150" y="2859405"/>
            <a:ext cx="1616710" cy="1631315"/>
          </a:xfrm>
          <a:prstGeom prst="rect">
            <a:avLst/>
          </a:prstGeom>
          <a:noFill/>
          <a:ln>
            <a:noFill/>
          </a:ln>
        </p:spPr>
      </p:pic>
      <p:pic>
        <p:nvPicPr>
          <p:cNvPr id="228" name="Google Shape;228;p8"/>
          <p:cNvPicPr preferRelativeResize="0"/>
          <p:nvPr/>
        </p:nvPicPr>
        <p:blipFill rotWithShape="1">
          <a:blip r:embed="rId4">
            <a:alphaModFix/>
          </a:blip>
          <a:srcRect b="0" l="0" r="0" t="0"/>
          <a:stretch/>
        </p:blipFill>
        <p:spPr>
          <a:xfrm>
            <a:off x="2555875" y="2355215"/>
            <a:ext cx="1480820" cy="2687955"/>
          </a:xfrm>
          <a:prstGeom prst="rect">
            <a:avLst/>
          </a:prstGeom>
          <a:noFill/>
          <a:ln>
            <a:noFill/>
          </a:ln>
        </p:spPr>
      </p:pic>
      <p:sp>
        <p:nvSpPr>
          <p:cNvPr id="229" name="Google Shape;229;p8"/>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6</a:t>
            </a:r>
            <a:r>
              <a:rPr lang="en-US" sz="2400"/>
              <a:t>.1</a:t>
            </a:r>
            <a:r>
              <a:rPr lang="en-US" sz="2400">
                <a:solidFill>
                  <a:schemeClr val="dk2"/>
                </a:solidFill>
              </a:rPr>
              <a:t>. Preprocesamiento previo </a:t>
            </a:r>
            <a:r>
              <a:rPr lang="en-US" sz="2400"/>
              <a:t>(RetinaFace)</a:t>
            </a:r>
            <a:endParaRPr sz="2400">
              <a:solidFill>
                <a:schemeClr val="dk2"/>
              </a:solidFill>
            </a:endParaRPr>
          </a:p>
        </p:txBody>
      </p:sp>
      <p:sp>
        <p:nvSpPr>
          <p:cNvPr id="230" name="Google Shape;230;p8"/>
          <p:cNvSpPr txBox="1"/>
          <p:nvPr>
            <p:ph idx="1" type="body"/>
          </p:nvPr>
        </p:nvSpPr>
        <p:spPr>
          <a:xfrm>
            <a:off x="467995" y="1275080"/>
            <a:ext cx="7688580" cy="1150620"/>
          </a:xfrm>
          <a:prstGeom prst="rect">
            <a:avLst/>
          </a:prstGeom>
          <a:noFill/>
          <a:ln>
            <a:noFill/>
          </a:ln>
        </p:spPr>
        <p:txBody>
          <a:bodyPr anchorCtr="0" anchor="t" bIns="91425" lIns="91425" spcFirstLastPara="1" rIns="91425" wrap="square" tIns="91425">
            <a:noAutofit/>
          </a:bodyPr>
          <a:lstStyle/>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Se produce un nuevo dataset utilizando RetinaFace para extraer el área del rostro de las imágenes antes de entrenar la CNN.</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En todos los casos resizeamos a 224x224 que es la resolución de imagen con la cual fueron entrenadas las redes VGG y RESNET.</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Se debe conservar la relación de aspecto de cada fragmento de la imagen original.</a:t>
            </a:r>
            <a:endParaRPr sz="1200">
              <a:solidFill>
                <a:schemeClr val="dk2"/>
              </a:solidFill>
              <a:highlight>
                <a:schemeClr val="lt1"/>
              </a:highlight>
              <a:latin typeface="Roboto"/>
              <a:ea typeface="Roboto"/>
              <a:cs typeface="Roboto"/>
              <a:sym typeface="Roboto"/>
            </a:endParaRPr>
          </a:p>
          <a:p>
            <a:pPr indent="-196850" lvl="0" marL="425450" rtl="0" algn="l">
              <a:lnSpc>
                <a:spcPct val="115000"/>
              </a:lnSpc>
              <a:spcBef>
                <a:spcPts val="0"/>
              </a:spcBef>
              <a:spcAft>
                <a:spcPts val="0"/>
              </a:spcAft>
              <a:buClr>
                <a:srgbClr val="374151"/>
              </a:buClr>
              <a:buSzPts val="1400"/>
              <a:buFont typeface="Arial"/>
              <a:buNone/>
            </a:pPr>
            <a:r>
              <a:t/>
            </a:r>
            <a:endParaRPr sz="1200">
              <a:solidFill>
                <a:schemeClr val="dk2"/>
              </a:solidFill>
              <a:highlight>
                <a:schemeClr val="lt1"/>
              </a:highlight>
              <a:latin typeface="Roboto"/>
              <a:ea typeface="Roboto"/>
              <a:cs typeface="Roboto"/>
              <a:sym typeface="Roboto"/>
            </a:endParaRPr>
          </a:p>
        </p:txBody>
      </p:sp>
      <p:sp>
        <p:nvSpPr>
          <p:cNvPr id="231" name="Google Shape;231;p8"/>
          <p:cNvSpPr txBox="1"/>
          <p:nvPr/>
        </p:nvSpPr>
        <p:spPr>
          <a:xfrm>
            <a:off x="2484120" y="4587875"/>
            <a:ext cx="2145030" cy="36385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US" sz="700" u="none" cap="none" strike="noStrike">
                <a:solidFill>
                  <a:srgbClr val="FF0000"/>
                </a:solidFill>
                <a:latin typeface="Arial"/>
                <a:ea typeface="Arial"/>
                <a:cs typeface="Arial"/>
                <a:sym typeface="Arial"/>
              </a:rPr>
              <a:t>SIN EXTRACCIÓN DE ROSTRO</a:t>
            </a:r>
            <a:endParaRPr b="1" i="0" sz="7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600"/>
              <a:buFont typeface="Raleway"/>
              <a:buNone/>
            </a:pPr>
            <a:r>
              <a:rPr b="1" i="0" lang="en-US" sz="700" u="none" cap="none" strike="noStrike">
                <a:solidFill>
                  <a:srgbClr val="FF0000"/>
                </a:solidFill>
                <a:latin typeface="Arial"/>
                <a:ea typeface="Arial"/>
                <a:cs typeface="Arial"/>
                <a:sym typeface="Arial"/>
              </a:rPr>
              <a:t>RESOLUCIÓN ORIGINAL : 1920x1080</a:t>
            </a:r>
            <a:endParaRPr b="1" i="0" sz="7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600"/>
              <a:buFont typeface="Raleway"/>
              <a:buNone/>
            </a:pPr>
            <a:r>
              <a:t/>
            </a:r>
            <a:endParaRPr b="1" i="0" sz="700" u="none" cap="none" strike="noStrike">
              <a:solidFill>
                <a:srgbClr val="FF0000"/>
              </a:solidFill>
              <a:latin typeface="Arial"/>
              <a:ea typeface="Arial"/>
              <a:cs typeface="Arial"/>
              <a:sym typeface="Arial"/>
            </a:endParaRPr>
          </a:p>
        </p:txBody>
      </p:sp>
      <p:sp>
        <p:nvSpPr>
          <p:cNvPr id="232" name="Google Shape;232;p8"/>
          <p:cNvSpPr txBox="1"/>
          <p:nvPr/>
        </p:nvSpPr>
        <p:spPr>
          <a:xfrm>
            <a:off x="4500245" y="4625975"/>
            <a:ext cx="2145030" cy="32575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600"/>
              <a:buFont typeface="Raleway"/>
              <a:buNone/>
            </a:pPr>
            <a:r>
              <a:rPr b="1" i="0" lang="en-US" sz="700" u="none" cap="none" strike="noStrike">
                <a:solidFill>
                  <a:srgbClr val="FF0000"/>
                </a:solidFill>
                <a:latin typeface="Arial"/>
                <a:ea typeface="Arial"/>
                <a:cs typeface="Arial"/>
                <a:sym typeface="Arial"/>
              </a:rPr>
              <a:t>CON EXTRACCIÓN DE ROSTRO</a:t>
            </a:r>
            <a:endParaRPr b="1" i="0" sz="7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chemeClr val="dk2"/>
              </a:buClr>
              <a:buSzPts val="2600"/>
              <a:buFont typeface="Raleway"/>
              <a:buNone/>
            </a:pPr>
            <a:r>
              <a:rPr b="1" i="0" lang="en-US" sz="700" u="none" cap="none" strike="noStrike">
                <a:solidFill>
                  <a:srgbClr val="FF0000"/>
                </a:solidFill>
                <a:latin typeface="Arial"/>
                <a:ea typeface="Arial"/>
                <a:cs typeface="Arial"/>
                <a:sym typeface="Arial"/>
              </a:rPr>
              <a:t>RESOLUCIÓN MODIFICADA : 240X240</a:t>
            </a:r>
            <a:endParaRPr b="1" i="0" sz="700" u="none" cap="none" strike="noStrike">
              <a:solidFill>
                <a:srgbClr val="FF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a70880b1b2_0_0"/>
          <p:cNvSpPr txBox="1"/>
          <p:nvPr>
            <p:ph type="title"/>
          </p:nvPr>
        </p:nvSpPr>
        <p:spPr>
          <a:xfrm>
            <a:off x="701800" y="583775"/>
            <a:ext cx="7873200" cy="49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US" sz="2400">
                <a:solidFill>
                  <a:schemeClr val="dk2"/>
                </a:solidFill>
              </a:rPr>
              <a:t>6</a:t>
            </a:r>
            <a:r>
              <a:rPr lang="en-US" sz="2400"/>
              <a:t>.2</a:t>
            </a:r>
            <a:r>
              <a:rPr lang="en-US" sz="2400">
                <a:solidFill>
                  <a:schemeClr val="dk2"/>
                </a:solidFill>
              </a:rPr>
              <a:t>. </a:t>
            </a:r>
            <a:r>
              <a:rPr lang="en-US" sz="1900">
                <a:solidFill>
                  <a:schemeClr val="dk2"/>
                </a:solidFill>
              </a:rPr>
              <a:t>Preprocesamiento previo</a:t>
            </a:r>
            <a:r>
              <a:rPr lang="en-US" sz="1900"/>
              <a:t> - (RetinaFace) Data augmentation</a:t>
            </a:r>
            <a:endParaRPr sz="1900">
              <a:solidFill>
                <a:schemeClr val="dk2"/>
              </a:solidFill>
            </a:endParaRPr>
          </a:p>
        </p:txBody>
      </p:sp>
      <p:sp>
        <p:nvSpPr>
          <p:cNvPr id="238" name="Google Shape;238;g2a70880b1b2_0_0"/>
          <p:cNvSpPr txBox="1"/>
          <p:nvPr>
            <p:ph idx="1" type="body"/>
          </p:nvPr>
        </p:nvSpPr>
        <p:spPr>
          <a:xfrm>
            <a:off x="572450" y="1327298"/>
            <a:ext cx="7688700" cy="163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2"/>
                </a:solidFill>
                <a:highlight>
                  <a:schemeClr val="lt1"/>
                </a:highlight>
                <a:latin typeface="Roboto"/>
                <a:ea typeface="Roboto"/>
                <a:cs typeface="Roboto"/>
                <a:sym typeface="Roboto"/>
              </a:rPr>
              <a:t>Se decide usar data augmentation dada la falta de variedad del dataset (muchas fotos de las mismas personas con diferentes expresiones faciales):</a:t>
            </a:r>
            <a:endParaRPr sz="1200">
              <a:solidFill>
                <a:schemeClr val="dk2"/>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2"/>
              </a:solidFill>
              <a:highlight>
                <a:schemeClr val="lt1"/>
              </a:highlight>
              <a:latin typeface="Roboto"/>
              <a:ea typeface="Roboto"/>
              <a:cs typeface="Roboto"/>
              <a:sym typeface="Roboto"/>
            </a:endParaRPr>
          </a:p>
          <a:p>
            <a:pPr indent="-285750" lvl="0" marL="425450" rtl="0" algn="l">
              <a:lnSpc>
                <a:spcPct val="115000"/>
              </a:lnSpc>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 shear_range=0.2,</a:t>
            </a:r>
            <a:endParaRPr sz="1200">
              <a:solidFill>
                <a:schemeClr val="dk2"/>
              </a:solidFill>
              <a:highlight>
                <a:schemeClr val="lt1"/>
              </a:highlight>
              <a:latin typeface="Roboto"/>
              <a:ea typeface="Roboto"/>
              <a:cs typeface="Roboto"/>
              <a:sym typeface="Roboto"/>
            </a:endParaRPr>
          </a:p>
          <a:p>
            <a:pPr indent="-317500" lvl="0" marL="457200" rtl="0" algn="l">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 zoom_range=0.2,</a:t>
            </a:r>
            <a:endParaRPr sz="1200">
              <a:solidFill>
                <a:schemeClr val="dk2"/>
              </a:solidFill>
              <a:highlight>
                <a:schemeClr val="lt1"/>
              </a:highlight>
              <a:latin typeface="Roboto"/>
              <a:ea typeface="Roboto"/>
              <a:cs typeface="Roboto"/>
              <a:sym typeface="Roboto"/>
            </a:endParaRPr>
          </a:p>
          <a:p>
            <a:pPr indent="-317500" lvl="0" marL="457200" rtl="0" algn="l">
              <a:spcBef>
                <a:spcPts val="0"/>
              </a:spcBef>
              <a:spcAft>
                <a:spcPts val="0"/>
              </a:spcAft>
              <a:buClr>
                <a:srgbClr val="374151"/>
              </a:buClr>
              <a:buSzPts val="1400"/>
              <a:buFont typeface="Arial"/>
              <a:buChar char="•"/>
            </a:pPr>
            <a:r>
              <a:rPr lang="en-US" sz="1200">
                <a:solidFill>
                  <a:schemeClr val="dk2"/>
                </a:solidFill>
                <a:highlight>
                  <a:schemeClr val="lt1"/>
                </a:highlight>
                <a:latin typeface="Roboto"/>
                <a:ea typeface="Roboto"/>
                <a:cs typeface="Roboto"/>
                <a:sym typeface="Roboto"/>
              </a:rPr>
              <a:t> horizontal_flip=True</a:t>
            </a:r>
            <a:endParaRPr sz="1200">
              <a:solidFill>
                <a:schemeClr val="dk2"/>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2"/>
              </a:solidFill>
              <a:highlight>
                <a:schemeClr val="lt1"/>
              </a:highlight>
              <a:latin typeface="Roboto"/>
              <a:ea typeface="Roboto"/>
              <a:cs typeface="Roboto"/>
              <a:sym typeface="Roboto"/>
            </a:endParaRPr>
          </a:p>
          <a:p>
            <a:pPr indent="-196850" lvl="0" marL="425450" rtl="0" algn="l">
              <a:lnSpc>
                <a:spcPct val="115000"/>
              </a:lnSpc>
              <a:spcBef>
                <a:spcPts val="0"/>
              </a:spcBef>
              <a:spcAft>
                <a:spcPts val="0"/>
              </a:spcAft>
              <a:buClr>
                <a:srgbClr val="374151"/>
              </a:buClr>
              <a:buSzPts val="1400"/>
              <a:buFont typeface="Arial"/>
              <a:buNone/>
            </a:pPr>
            <a:r>
              <a:t/>
            </a:r>
            <a:endParaRPr sz="1200">
              <a:solidFill>
                <a:schemeClr val="dk2"/>
              </a:solidFill>
              <a:highlight>
                <a:schemeClr val="lt1"/>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2023-06-17T12:50:00Z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20BB904108D14DBBAD517266EE70B025_13</vt:lpwstr>
  </property>
  <property fmtid="{D5CDD505-2E9C-101B-9397-08002B2CF9AE}" pid="3" name="KSOProductBuildVer">
    <vt:lpwstr>1033-12.2.0.13359</vt:lpwstr>
  </property>
</Properties>
</file>